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92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B7B1-9BBF-BC49-95E6-543543365853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3641A-C667-7849-9486-C63AE1F8D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641A-C667-7849-9486-C63AE1F8DC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6/9/17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6/9/17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C30FDD-EF18-2D49-988E-099AE279D0F9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jectory-Resonance-Pole.pn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03" y="3210647"/>
            <a:ext cx="4587497" cy="3175959"/>
          </a:xfrm>
          <a:prstGeom prst="rect">
            <a:avLst/>
          </a:prstGeom>
        </p:spPr>
      </p:pic>
      <p:pic>
        <p:nvPicPr>
          <p:cNvPr id="7" name="Picture 6" descr="Fiiting_10PAC_Days.png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204756"/>
            <a:ext cx="4556504" cy="31818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998" y="2982345"/>
            <a:ext cx="5637010" cy="147594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L. Tang</a:t>
            </a:r>
          </a:p>
          <a:p>
            <a:pPr algn="ctr"/>
            <a:r>
              <a:rPr lang="en-US" b="1" dirty="0" smtClean="0"/>
              <a:t>Hampton University / JLAB</a:t>
            </a:r>
          </a:p>
          <a:p>
            <a:pPr algn="ctr"/>
            <a:r>
              <a:rPr lang="en-US" b="1" dirty="0" smtClean="0"/>
              <a:t>On behalf of Hall A collaboration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150"/>
            <a:ext cx="9143999" cy="166946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>
                <a:effectLst/>
                <a:latin typeface="Calibri"/>
                <a:cs typeface="Calibri"/>
              </a:rPr>
              <a:t>Determining the Unknown </a:t>
            </a:r>
            <a:r>
              <a:rPr lang="en-US" sz="4000" i="1" dirty="0" err="1" smtClean="0">
                <a:effectLst/>
                <a:latin typeface="Calibri"/>
                <a:cs typeface="Calibri"/>
              </a:rPr>
              <a:t>Λn</a:t>
            </a:r>
            <a:r>
              <a:rPr lang="en-US" sz="4000" dirty="0" smtClean="0">
                <a:effectLst/>
                <a:latin typeface="Calibri"/>
                <a:cs typeface="Calibri"/>
              </a:rPr>
              <a:t> </a:t>
            </a:r>
            <a:r>
              <a:rPr lang="en-US" sz="4000" dirty="0">
                <a:effectLst/>
                <a:latin typeface="Calibri"/>
                <a:cs typeface="Calibri"/>
              </a:rPr>
              <a:t>Interaction by Investigating the </a:t>
            </a:r>
            <a:r>
              <a:rPr lang="en-US" sz="4000" i="1" dirty="0" err="1">
                <a:effectLst/>
                <a:latin typeface="Calibri"/>
                <a:cs typeface="Calibri"/>
              </a:rPr>
              <a:t>Λnn</a:t>
            </a:r>
            <a:r>
              <a:rPr lang="en-US" sz="4000" dirty="0">
                <a:effectLst/>
                <a:latin typeface="Calibri"/>
                <a:cs typeface="Calibri"/>
              </a:rPr>
              <a:t> Resonance</a:t>
            </a:r>
            <a:r>
              <a:rPr lang="en-US" sz="4000" dirty="0">
                <a:effectLst/>
                <a:latin typeface="Calibri"/>
                <a:cs typeface="Calibri"/>
              </a:rPr>
              <a:t> 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39488" y="1840689"/>
            <a:ext cx="8434029" cy="65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 smtClean="0">
                <a:solidFill>
                  <a:srgbClr val="000090"/>
                </a:solidFill>
              </a:rPr>
              <a:t>PAC 45 proposal: PR12-17-003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" y="6421014"/>
            <a:ext cx="9143999" cy="43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 smtClean="0">
                <a:solidFill>
                  <a:srgbClr val="FF0000"/>
                </a:solidFill>
              </a:rPr>
              <a:t>Hall A/C Collaboration Meeting, JLAB, June 23, 2017</a:t>
            </a:r>
          </a:p>
        </p:txBody>
      </p:sp>
    </p:spTree>
    <p:extLst>
      <p:ext uri="{BB962C8B-B14F-4D97-AF65-F5344CB8AC3E}">
        <p14:creationId xmlns:p14="http://schemas.microsoft.com/office/powerpoint/2010/main" val="209781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UNCERTAINTIES – SIMULATIONS</a:t>
            </a:r>
            <a:endParaRPr lang="en-US" sz="4000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893" y="729537"/>
            <a:ext cx="8626741" cy="4147562"/>
            <a:chOff x="263917" y="864637"/>
            <a:chExt cx="8626741" cy="4147562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17" y="1200736"/>
              <a:ext cx="8626739" cy="3811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70233" y="864637"/>
              <a:ext cx="447235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5 PAC days:  ~ 60 counts</a:t>
              </a:r>
              <a:endParaRPr lang="en-US" sz="20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37237" y="868427"/>
              <a:ext cx="455342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10 PAC days:  ~ 120 counts</a:t>
              </a:r>
              <a:endParaRPr lang="en-US" sz="20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02216"/>
              </p:ext>
            </p:extLst>
          </p:nvPr>
        </p:nvGraphicFramePr>
        <p:xfrm>
          <a:off x="253906" y="5106771"/>
          <a:ext cx="8690796" cy="156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236"/>
                <a:gridCol w="2310490"/>
                <a:gridCol w="2405070"/>
              </a:tblGrid>
              <a:tr h="52238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Century"/>
                          <a:cs typeface="Century"/>
                        </a:rPr>
                        <a:t>Statistics</a:t>
                      </a:r>
                      <a:r>
                        <a:rPr lang="en-US" sz="2400" b="0" baseline="0" dirty="0" smtClean="0">
                          <a:latin typeface="Century"/>
                          <a:cs typeface="Century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Century"/>
                          <a:cs typeface="Century"/>
                        </a:rPr>
                        <a:t>vs</a:t>
                      </a:r>
                      <a:r>
                        <a:rPr lang="en-US" sz="2400" b="0" baseline="0" dirty="0" smtClean="0">
                          <a:latin typeface="Century"/>
                          <a:cs typeface="Century"/>
                        </a:rPr>
                        <a:t> Uncertainty</a:t>
                      </a:r>
                      <a:endParaRPr lang="en-US" sz="2400" b="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err="1" smtClean="0">
                          <a:latin typeface="Century"/>
                          <a:cs typeface="Century"/>
                        </a:rPr>
                        <a:t>δB</a:t>
                      </a:r>
                      <a:r>
                        <a:rPr lang="en-US" sz="2400" b="0" i="1" baseline="-25000" dirty="0" err="1" smtClean="0">
                          <a:latin typeface="Century"/>
                          <a:cs typeface="Century"/>
                        </a:rPr>
                        <a:t>Λ</a:t>
                      </a:r>
                      <a:endParaRPr lang="en-US" sz="2400" b="0" i="1" baseline="-250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err="1" smtClean="0">
                          <a:latin typeface="Century"/>
                          <a:cs typeface="Century"/>
                        </a:rPr>
                        <a:t>δΓ</a:t>
                      </a:r>
                      <a:endParaRPr lang="en-US" sz="2400" b="0" i="1" dirty="0">
                        <a:latin typeface="Century"/>
                        <a:cs typeface="Century"/>
                      </a:endParaRPr>
                    </a:p>
                  </a:txBody>
                  <a:tcPr/>
                </a:tc>
              </a:tr>
              <a:tr h="5223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"/>
                          <a:cs typeface="Century"/>
                        </a:rPr>
                        <a:t>  5 PAC</a:t>
                      </a:r>
                      <a:r>
                        <a:rPr lang="en-US" sz="2400" baseline="0" dirty="0" smtClean="0">
                          <a:latin typeface="Century"/>
                          <a:cs typeface="Century"/>
                        </a:rPr>
                        <a:t> days (60 counts)</a:t>
                      </a:r>
                      <a:endParaRPr lang="en-US" sz="24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0.18 MeV</a:t>
                      </a:r>
                      <a:endParaRPr lang="en-US" sz="24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0.20 MeV</a:t>
                      </a:r>
                    </a:p>
                  </a:txBody>
                  <a:tcPr/>
                </a:tc>
              </a:tr>
              <a:tr h="522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10 PAC</a:t>
                      </a:r>
                      <a:r>
                        <a:rPr lang="en-US" sz="2400" baseline="0" dirty="0" smtClean="0">
                          <a:latin typeface="Century"/>
                          <a:cs typeface="Century"/>
                        </a:rPr>
                        <a:t> days (120 counts)</a:t>
                      </a:r>
                      <a:endParaRPr lang="en-US" sz="2400" dirty="0" smtClean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0.09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0.07 MeV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4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UNCERTAINTY VS IMPACT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8" y="760857"/>
            <a:ext cx="6809865" cy="40757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48627" y="4971671"/>
            <a:ext cx="8877146" cy="1769805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dirty="0" smtClean="0">
                <a:latin typeface="Calibri"/>
                <a:cs typeface="Calibri"/>
              </a:rPr>
              <a:t>Uncertainty size is 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lang="en-US" dirty="0" smtClean="0">
                <a:latin typeface="Calibri"/>
                <a:cs typeface="Calibri"/>
              </a:rPr>
              <a:t> for judging the correctness of baryonic models.</a:t>
            </a:r>
            <a:endParaRPr lang="en-US" b="1" i="1" dirty="0" smtClean="0">
              <a:solidFill>
                <a:srgbClr val="FF0000"/>
              </a:solidFill>
              <a:latin typeface="Century"/>
              <a:cs typeface="Century"/>
            </a:endParaRP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dirty="0" smtClean="0">
                <a:latin typeface="Calibri"/>
                <a:cs typeface="Calibri"/>
              </a:rPr>
              <a:t>It marks a 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REGION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that determines the strength and low energy property of </a:t>
            </a:r>
            <a:r>
              <a:rPr lang="en-US" i="1" dirty="0" err="1" smtClean="0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interaction.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dirty="0" smtClean="0">
                <a:latin typeface="Calibri"/>
                <a:cs typeface="Calibri"/>
              </a:rPr>
              <a:t>Further significant reduction comes from improving 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Energy </a:t>
            </a:r>
            <a:r>
              <a:rPr lang="en-US" b="1" i="1" u="sng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esolution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99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BEAM REQUEST</a:t>
            </a:r>
            <a:endParaRPr lang="en-US" sz="4000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71672"/>
              </p:ext>
            </p:extLst>
          </p:nvPr>
        </p:nvGraphicFramePr>
        <p:xfrm>
          <a:off x="202674" y="837618"/>
          <a:ext cx="8687983" cy="1576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049"/>
                <a:gridCol w="4337235"/>
                <a:gridCol w="1972699"/>
              </a:tblGrid>
              <a:tr h="81059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"/>
                          <a:cs typeface="Century"/>
                        </a:rPr>
                        <a:t>Minimum</a:t>
                      </a:r>
                      <a:r>
                        <a:rPr lang="en-US" sz="2000" b="0" baseline="0" dirty="0" smtClean="0">
                          <a:latin typeface="Century"/>
                          <a:cs typeface="Century"/>
                        </a:rPr>
                        <a:t> impact</a:t>
                      </a:r>
                      <a:endParaRPr lang="en-US" sz="2000" b="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T</a:t>
                      </a:r>
                      <a:r>
                        <a:rPr lang="en-US" sz="2000" b="0" i="1" kern="1200" baseline="-250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2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run (</a:t>
                      </a:r>
                      <a:r>
                        <a:rPr lang="en-US" sz="2000" b="0" i="1" kern="1200" dirty="0" err="1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Λnn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spectroscopy)</a:t>
                      </a:r>
                    </a:p>
                    <a:p>
                      <a:r>
                        <a:rPr lang="en-US" sz="2000" b="0" i="1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H</a:t>
                      </a:r>
                      <a:r>
                        <a:rPr lang="en-US" sz="2000" b="0" i="1" kern="1200" baseline="-250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2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run (Calibration with </a:t>
                      </a:r>
                      <a:r>
                        <a:rPr lang="en-US" sz="2000" b="0" kern="1200" dirty="0" err="1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Λ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and Σ</a:t>
                      </a:r>
                      <a:r>
                        <a:rPr lang="en-US" sz="2000" b="0" kern="1200" baseline="300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0</a:t>
                      </a:r>
                      <a:r>
                        <a:rPr lang="en-US" sz="2000" b="0" dirty="0" smtClean="0">
                          <a:effectLst/>
                          <a:latin typeface="Century"/>
                          <a:cs typeface="Century"/>
                        </a:rPr>
                        <a:t> </a:t>
                      </a:r>
                      <a:endParaRPr lang="en-US" sz="2000" b="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"/>
                          <a:cs typeface="Century"/>
                        </a:rPr>
                        <a:t>  5</a:t>
                      </a:r>
                      <a:r>
                        <a:rPr lang="en-US" sz="2000" b="0" baseline="0" dirty="0" smtClean="0">
                          <a:latin typeface="Century"/>
                          <a:cs typeface="Century"/>
                        </a:rPr>
                        <a:t> PAC days</a:t>
                      </a:r>
                    </a:p>
                    <a:p>
                      <a:r>
                        <a:rPr lang="en-US" sz="2000" b="0" baseline="0" dirty="0" smtClean="0">
                          <a:latin typeface="Century"/>
                          <a:cs typeface="Century"/>
                        </a:rPr>
                        <a:t>  2 PAC days</a:t>
                      </a:r>
                      <a:endParaRPr lang="en-US" sz="2000" b="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</a:tr>
              <a:tr h="765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entury"/>
                          <a:cs typeface="Century"/>
                        </a:rPr>
                        <a:t>Maximum</a:t>
                      </a:r>
                      <a:r>
                        <a:rPr lang="en-US" sz="2000" b="0" baseline="0" dirty="0" smtClean="0">
                          <a:latin typeface="Century"/>
                          <a:cs typeface="Century"/>
                        </a:rPr>
                        <a:t> impact</a:t>
                      </a:r>
                      <a:endParaRPr lang="en-US" sz="2000" b="0" dirty="0" smtClean="0">
                        <a:latin typeface="Century"/>
                        <a:cs typeface="Century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T</a:t>
                      </a:r>
                      <a:r>
                        <a:rPr lang="en-US" sz="2000" b="0" i="1" kern="1200" baseline="-250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2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run (</a:t>
                      </a:r>
                      <a:r>
                        <a:rPr lang="en-US" sz="2000" b="0" i="1" kern="1200" dirty="0" err="1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Λnn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spectroscopy)</a:t>
                      </a:r>
                    </a:p>
                    <a:p>
                      <a:r>
                        <a:rPr lang="en-US" sz="2000" b="0" i="1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H</a:t>
                      </a:r>
                      <a:r>
                        <a:rPr lang="en-US" sz="2000" b="0" i="1" kern="1200" baseline="-250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2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run (Calibration with </a:t>
                      </a:r>
                      <a:r>
                        <a:rPr lang="en-US" sz="2000" b="0" kern="1200" dirty="0" err="1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Λ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and Σ</a:t>
                      </a:r>
                      <a:r>
                        <a:rPr lang="en-US" sz="2000" b="0" kern="1200" baseline="300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0</a:t>
                      </a:r>
                      <a:r>
                        <a:rPr lang="en-US" sz="2000" b="0" dirty="0" smtClean="0">
                          <a:effectLst/>
                          <a:latin typeface="Century"/>
                          <a:cs typeface="Century"/>
                        </a:rPr>
                        <a:t> </a:t>
                      </a:r>
                      <a:endParaRPr lang="en-US" sz="2000" b="0" dirty="0" smtClean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"/>
                          <a:cs typeface="Century"/>
                        </a:rPr>
                        <a:t>10 PAC days</a:t>
                      </a:r>
                    </a:p>
                    <a:p>
                      <a:r>
                        <a:rPr lang="en-US" sz="2000" dirty="0" smtClean="0">
                          <a:latin typeface="Century"/>
                          <a:cs typeface="Century"/>
                        </a:rPr>
                        <a:t>  2 PAC days</a:t>
                      </a:r>
                      <a:endParaRPr lang="en-US" sz="20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809865" y="1594177"/>
            <a:ext cx="2121327" cy="85112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867904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SUMMARY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148627" y="3634183"/>
            <a:ext cx="8877146" cy="3107294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i="1" dirty="0" err="1" smtClean="0">
                <a:solidFill>
                  <a:schemeClr val="tx1"/>
                </a:solidFill>
                <a:latin typeface="Calibri"/>
                <a:cs typeface="Calibri"/>
              </a:rPr>
              <a:t>Λnn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resonance is a unique tool to determine the </a:t>
            </a:r>
            <a:r>
              <a:rPr lang="en-US" i="1" dirty="0" err="1" smtClean="0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interaction.</a:t>
            </a:r>
          </a:p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JLab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experiment using the (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e,e’K</a:t>
            </a:r>
            <a:r>
              <a:rPr lang="en-US" baseline="30000" dirty="0" smtClean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) reaction is the only possible one for an experimental determination of </a:t>
            </a:r>
            <a:r>
              <a:rPr lang="en-US" i="1" dirty="0" err="1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interaction for the first time.</a:t>
            </a:r>
          </a:p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i="1" dirty="0" smtClean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lang="en-US" i="1" baseline="-25000" dirty="0" smtClean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target will be available for the already approved 4 experiments. This proposed experiment needs no additional equipment.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The result may be the only experimental source to determine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lang="en-US" i="1" dirty="0" err="1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interaction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for long time. </a:t>
            </a:r>
          </a:p>
        </p:txBody>
      </p:sp>
    </p:spTree>
    <p:extLst>
      <p:ext uri="{BB962C8B-B14F-4D97-AF65-F5344CB8AC3E}">
        <p14:creationId xmlns:p14="http://schemas.microsoft.com/office/powerpoint/2010/main" val="95042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81333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INTRODUCTION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6335" y="1155924"/>
            <a:ext cx="8151651" cy="537924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" y="891659"/>
            <a:ext cx="9144000" cy="5849818"/>
          </a:xfrm>
        </p:spPr>
        <p:txBody>
          <a:bodyPr>
            <a:normAutofit/>
          </a:bodyPr>
          <a:lstStyle/>
          <a:p>
            <a:pPr marL="512763" indent="-512763">
              <a:spcBef>
                <a:spcPts val="0"/>
              </a:spcBef>
              <a:spcAft>
                <a:spcPts val="1200"/>
              </a:spcAft>
              <a:buFont typeface="Wingdings" charset="2"/>
              <a:buChar char="²"/>
            </a:pPr>
            <a:r>
              <a:rPr lang="en-US" sz="2400" dirty="0" smtClean="0"/>
              <a:t>Understanding the </a:t>
            </a:r>
            <a:r>
              <a:rPr lang="en-US" sz="2400" dirty="0" err="1" smtClean="0"/>
              <a:t>bayronic</a:t>
            </a:r>
            <a:r>
              <a:rPr lang="en-US" sz="2400" dirty="0" smtClean="0"/>
              <a:t> interaction with all flavors is one of the essential goals of nuclear physics – </a:t>
            </a:r>
            <a:r>
              <a:rPr lang="en-US" sz="2400" dirty="0" smtClean="0">
                <a:solidFill>
                  <a:srgbClr val="FF0000"/>
                </a:solidFill>
              </a:rPr>
              <a:t>Many-body system bound by the strong interaction</a:t>
            </a:r>
            <a:r>
              <a:rPr lang="en-US" sz="2400" dirty="0" smtClean="0"/>
              <a:t>.</a:t>
            </a:r>
          </a:p>
          <a:p>
            <a:pPr marL="512763" indent="-512763">
              <a:spcBef>
                <a:spcPts val="0"/>
              </a:spcBef>
              <a:spcAft>
                <a:spcPts val="1200"/>
              </a:spcAft>
              <a:buFont typeface="Wingdings" charset="2"/>
              <a:buChar char="²"/>
            </a:pPr>
            <a:r>
              <a:rPr lang="en-US" sz="2400" dirty="0" smtClean="0"/>
              <a:t>For</a:t>
            </a:r>
            <a:r>
              <a:rPr lang="en-US" sz="2400" i="1" dirty="0" smtClean="0"/>
              <a:t> NN</a:t>
            </a:r>
            <a:r>
              <a:rPr lang="en-US" sz="2400" dirty="0" smtClean="0"/>
              <a:t> interaction, there are plenty of scattering data, while for the </a:t>
            </a:r>
            <a:r>
              <a:rPr lang="en-US" sz="2400" i="1" dirty="0" smtClean="0"/>
              <a:t>YN</a:t>
            </a:r>
            <a:r>
              <a:rPr lang="en-US" sz="2400" dirty="0" smtClean="0"/>
              <a:t> and </a:t>
            </a:r>
            <a:r>
              <a:rPr lang="en-US" sz="2400" i="1" dirty="0" smtClean="0"/>
              <a:t>YY</a:t>
            </a:r>
            <a:r>
              <a:rPr lang="en-US" sz="2400" dirty="0" smtClean="0"/>
              <a:t> interactions scattering data are extremely limited or none. </a:t>
            </a:r>
            <a:r>
              <a:rPr lang="en-US" sz="2400" dirty="0" smtClean="0">
                <a:solidFill>
                  <a:srgbClr val="FF0000"/>
                </a:solidFill>
              </a:rPr>
              <a:t>Here we focus on </a:t>
            </a:r>
            <a:r>
              <a:rPr lang="en-US" sz="2400" i="1" dirty="0" smtClean="0">
                <a:solidFill>
                  <a:srgbClr val="FF0000"/>
                </a:solidFill>
              </a:rPr>
              <a:t>ΛN</a:t>
            </a:r>
            <a:r>
              <a:rPr lang="en-US" sz="2400" dirty="0" smtClean="0">
                <a:solidFill>
                  <a:srgbClr val="FF0000"/>
                </a:solidFill>
              </a:rPr>
              <a:t> interaction.</a:t>
            </a:r>
          </a:p>
          <a:p>
            <a:pPr marL="512763" indent="-512763">
              <a:spcBef>
                <a:spcPts val="0"/>
              </a:spcBef>
              <a:spcAft>
                <a:spcPts val="1000"/>
              </a:spcAft>
              <a:buFont typeface="Wingdings" charset="2"/>
              <a:buChar char="²"/>
            </a:pPr>
            <a:r>
              <a:rPr lang="en-US" sz="2400" dirty="0" smtClean="0"/>
              <a:t>Experimental data from </a:t>
            </a:r>
            <a:r>
              <a:rPr lang="en-US" sz="2400" dirty="0" err="1" smtClean="0"/>
              <a:t>hypernuclei</a:t>
            </a:r>
            <a:r>
              <a:rPr lang="en-US" sz="2400" dirty="0" smtClean="0"/>
              <a:t> made significant contribution in acquiring indirect or supplemental information on </a:t>
            </a:r>
            <a:r>
              <a:rPr lang="en-US" sz="2400" i="1" dirty="0" smtClean="0"/>
              <a:t>ΛN</a:t>
            </a:r>
            <a:r>
              <a:rPr lang="en-US" sz="2400" dirty="0" smtClean="0"/>
              <a:t> interacts, such as the high precision spectroscopy obtained from the </a:t>
            </a:r>
            <a:r>
              <a:rPr lang="en-US" sz="2400" dirty="0" err="1" smtClean="0"/>
              <a:t>JLab</a:t>
            </a:r>
            <a:r>
              <a:rPr lang="en-US" sz="2400" dirty="0" smtClean="0"/>
              <a:t> </a:t>
            </a:r>
            <a:r>
              <a:rPr lang="en-US" sz="2400" dirty="0" err="1" smtClean="0"/>
              <a:t>hypernuclear</a:t>
            </a:r>
            <a:r>
              <a:rPr lang="en-US" sz="2400" dirty="0" smtClean="0"/>
              <a:t> experiments.</a:t>
            </a:r>
          </a:p>
          <a:p>
            <a:pPr marL="512763" indent="-512763">
              <a:spcBef>
                <a:spcPts val="0"/>
              </a:spcBef>
              <a:spcAft>
                <a:spcPts val="1000"/>
              </a:spcAft>
              <a:buFont typeface="Wingdings" charset="2"/>
              <a:buChar char="²"/>
            </a:pPr>
            <a:r>
              <a:rPr lang="en-US" sz="2400" dirty="0" smtClean="0"/>
              <a:t>However, the standing puzzles (such as Charge-Symmetry-Breaking and “Hyperon Puzzle” on neutron star’s mass) are better resolved by </a:t>
            </a:r>
            <a:r>
              <a:rPr lang="en-US" sz="2400" dirty="0" smtClean="0">
                <a:solidFill>
                  <a:srgbClr val="FF0000"/>
                </a:solidFill>
              </a:rPr>
              <a:t>direct </a:t>
            </a:r>
            <a:r>
              <a:rPr lang="en-US" sz="2400" i="1" dirty="0" smtClean="0">
                <a:solidFill>
                  <a:srgbClr val="FF0000"/>
                </a:solidFill>
              </a:rPr>
              <a:t>ΛN</a:t>
            </a:r>
            <a:r>
              <a:rPr lang="en-US" sz="2400" dirty="0" smtClean="0">
                <a:solidFill>
                  <a:srgbClr val="FF0000"/>
                </a:solidFill>
              </a:rPr>
              <a:t> interaction data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92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39276" y="1810335"/>
            <a:ext cx="4904724" cy="4093523"/>
            <a:chOff x="0" y="905168"/>
            <a:chExt cx="4904724" cy="42286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96957"/>
              <a:ext cx="4904724" cy="3836832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0" y="905168"/>
              <a:ext cx="4904724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u="sng" dirty="0" err="1" smtClean="0">
                  <a:latin typeface="Calibri"/>
                  <a:cs typeface="Calibri"/>
                </a:rPr>
                <a:t>Λ</a:t>
              </a:r>
              <a:r>
                <a:rPr lang="en-US" sz="2400" i="1" u="sng" dirty="0" smtClean="0">
                  <a:latin typeface="Calibri"/>
                  <a:cs typeface="Calibri"/>
                </a:rPr>
                <a:t>-p Scattering</a:t>
              </a:r>
              <a:r>
                <a:rPr lang="en-US" sz="2400" i="1" dirty="0" smtClean="0">
                  <a:latin typeface="Calibri"/>
                  <a:cs typeface="Calibri"/>
                </a:rPr>
                <a:t> </a:t>
              </a:r>
              <a:endParaRPr lang="en-US" sz="2400" i="1" dirty="0">
                <a:latin typeface="Calibri"/>
                <a:cs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13304" y="2401654"/>
              <a:ext cx="329683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&lt; 100 events</a:t>
              </a:r>
            </a:p>
            <a:p>
              <a:r>
                <a:rPr lang="en-US" dirty="0" smtClean="0">
                  <a:latin typeface="Calibri"/>
                  <a:cs typeface="Calibri"/>
                </a:rPr>
                <a:t>Uncertainty &gt;20% at low energy</a:t>
              </a:r>
            </a:p>
            <a:p>
              <a:r>
                <a:rPr lang="en-US" dirty="0" smtClean="0">
                  <a:latin typeface="Calibri"/>
                  <a:cs typeface="Calibri"/>
                </a:rPr>
                <a:t>(</a:t>
              </a:r>
              <a:r>
                <a:rPr lang="en-US" i="1" dirty="0" smtClean="0">
                  <a:latin typeface="Calibri"/>
                  <a:cs typeface="Calibri"/>
                </a:rPr>
                <a:t>Need further improve</a:t>
              </a:r>
              <a:r>
                <a:rPr lang="en-US" dirty="0" smtClean="0">
                  <a:latin typeface="Calibri"/>
                  <a:cs typeface="Calibri"/>
                </a:rPr>
                <a:t>)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4205393"/>
            <a:ext cx="4212252" cy="166199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Calibri"/>
              <a:cs typeface="Calibri"/>
            </a:endParaRPr>
          </a:p>
          <a:p>
            <a:pPr algn="ctr"/>
            <a:r>
              <a:rPr lang="en-US" sz="2400" i="1" u="sng" dirty="0" err="1" smtClean="0">
                <a:latin typeface="Calibri"/>
                <a:cs typeface="Calibri"/>
              </a:rPr>
              <a:t>Λ</a:t>
            </a:r>
            <a:r>
              <a:rPr lang="en-US" sz="2400" i="1" u="sng" dirty="0" smtClean="0">
                <a:latin typeface="Calibri"/>
                <a:cs typeface="Calibri"/>
              </a:rPr>
              <a:t>-n Scattering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sz="3200" b="1" i="1" dirty="0" smtClean="0">
                <a:solidFill>
                  <a:srgbClr val="0000FF"/>
                </a:solidFill>
                <a:latin typeface="Calibri"/>
                <a:cs typeface="Calibri"/>
              </a:rPr>
              <a:t>None!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17916"/>
            <a:ext cx="4212253" cy="236988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latin typeface="Calibri"/>
                <a:cs typeface="Calibri"/>
              </a:rPr>
              <a:t>N</a:t>
            </a:r>
            <a:r>
              <a:rPr lang="en-US" sz="2400" i="1" u="sng" dirty="0" smtClean="0">
                <a:latin typeface="Calibri"/>
                <a:cs typeface="Calibri"/>
              </a:rPr>
              <a:t>-</a:t>
            </a:r>
            <a:r>
              <a:rPr lang="en-US" sz="2400" i="1" u="sng" dirty="0">
                <a:latin typeface="Calibri"/>
                <a:cs typeface="Calibri"/>
              </a:rPr>
              <a:t>N</a:t>
            </a:r>
            <a:r>
              <a:rPr lang="en-US" sz="2400" i="1" u="sng" dirty="0" smtClean="0">
                <a:latin typeface="Calibri"/>
                <a:cs typeface="Calibri"/>
              </a:rPr>
              <a:t> Scattering</a:t>
            </a:r>
          </a:p>
          <a:p>
            <a:pPr algn="ctr"/>
            <a:endParaRPr lang="en-US" sz="1200" dirty="0">
              <a:latin typeface="Calibri"/>
              <a:cs typeface="Calibri"/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~ 4300 events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+ low energy part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Calibri"/>
                <a:cs typeface="Calibri"/>
              </a:rPr>
              <a:t>This made NN interaction much better understood</a:t>
            </a:r>
          </a:p>
          <a:p>
            <a:pPr algn="ctr"/>
            <a:r>
              <a:rPr lang="en-US" sz="1000" dirty="0" smtClean="0">
                <a:latin typeface="Calibri"/>
                <a:cs typeface="Calibri"/>
              </a:rPr>
              <a:t> 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UNDERSTANDING OF B-B INTERACTION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280" y="702518"/>
            <a:ext cx="853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APPROACH</a:t>
            </a:r>
            <a:r>
              <a:rPr lang="en-US" sz="2000" dirty="0" smtClean="0">
                <a:solidFill>
                  <a:srgbClr val="FF0000"/>
                </a:solidFill>
              </a:rPr>
              <a:t>:  Combined analysis with </a:t>
            </a:r>
            <a:r>
              <a:rPr lang="en-US" sz="2000" dirty="0" smtClean="0">
                <a:solidFill>
                  <a:srgbClr val="FF0000"/>
                </a:solidFill>
              </a:rPr>
              <a:t>input from </a:t>
            </a:r>
            <a:r>
              <a:rPr lang="en-US" sz="2000" b="1" i="1" dirty="0" smtClean="0">
                <a:solidFill>
                  <a:srgbClr val="FF0000"/>
                </a:solidFill>
              </a:rPr>
              <a:t>NN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YN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YY</a:t>
            </a:r>
            <a:r>
              <a:rPr lang="en-US" sz="2000" dirty="0" smtClean="0">
                <a:solidFill>
                  <a:srgbClr val="FF0000"/>
                </a:solidFill>
              </a:rPr>
              <a:t> scattering data, </a:t>
            </a:r>
            <a:r>
              <a:rPr lang="en-US" sz="2000" b="1" i="1" dirty="0" smtClean="0">
                <a:solidFill>
                  <a:srgbClr val="FF0000"/>
                </a:solidFill>
              </a:rPr>
              <a:t>nuclear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hypernuclear</a:t>
            </a:r>
            <a:r>
              <a:rPr lang="en-US" sz="2000" dirty="0" smtClean="0">
                <a:solidFill>
                  <a:srgbClr val="FF0000"/>
                </a:solidFill>
              </a:rPr>
              <a:t> data on </a:t>
            </a:r>
            <a:r>
              <a:rPr lang="en-US" sz="2000" i="1" dirty="0" smtClean="0">
                <a:solidFill>
                  <a:srgbClr val="FF0000"/>
                </a:solidFill>
              </a:rPr>
              <a:t>BE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i="1" dirty="0" smtClean="0">
                <a:solidFill>
                  <a:srgbClr val="FF0000"/>
                </a:solidFill>
              </a:rPr>
              <a:t>U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, plus hadron physics (Experiments and Theory on flavors, quarks, QCD dynamics)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791" y="6027003"/>
            <a:ext cx="8566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Based on the </a:t>
            </a:r>
            <a:r>
              <a:rPr lang="en-US" sz="2400" b="1" i="1" dirty="0" smtClean="0">
                <a:solidFill>
                  <a:srgbClr val="FF0000"/>
                </a:solidFill>
              </a:rPr>
              <a:t>NN</a:t>
            </a:r>
            <a:r>
              <a:rPr lang="en-US" sz="2400" b="1" dirty="0" smtClean="0">
                <a:solidFill>
                  <a:srgbClr val="FF0000"/>
                </a:solidFill>
              </a:rPr>
              <a:t> interaction, the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Λn</a:t>
            </a:r>
            <a:r>
              <a:rPr lang="en-US" sz="2400" b="1" dirty="0" smtClean="0">
                <a:solidFill>
                  <a:srgbClr val="FF0000"/>
                </a:solidFill>
              </a:rPr>
              <a:t> interaction is treated to have the same property as that of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Λp</a:t>
            </a:r>
            <a:r>
              <a:rPr lang="en-US" sz="2400" b="1" dirty="0" smtClean="0">
                <a:solidFill>
                  <a:srgbClr val="FF0000"/>
                </a:solidFill>
              </a:rPr>
              <a:t> interaction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6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CHARGE SYMMETRY BREAKING (CSB)</a:t>
            </a:r>
            <a:endParaRPr lang="en-US" sz="4000" dirty="0"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06223" y="725627"/>
            <a:ext cx="4953165" cy="3642927"/>
            <a:chOff x="4206223" y="793176"/>
            <a:chExt cx="4953165" cy="3642927"/>
          </a:xfrm>
        </p:grpSpPr>
        <p:grpSp>
          <p:nvGrpSpPr>
            <p:cNvPr id="17" name="Group 16"/>
            <p:cNvGrpSpPr/>
            <p:nvPr/>
          </p:nvGrpSpPr>
          <p:grpSpPr>
            <a:xfrm>
              <a:off x="4206223" y="793176"/>
              <a:ext cx="4953165" cy="3642927"/>
              <a:chOff x="4206223" y="793176"/>
              <a:chExt cx="4953165" cy="3642927"/>
            </a:xfrm>
          </p:grpSpPr>
          <p:sp>
            <p:nvSpPr>
              <p:cNvPr id="15" name="TextBox 14"/>
              <p:cNvSpPr txBox="1"/>
              <p:nvPr/>
            </p:nvSpPr>
            <p:spPr>
              <a:xfrm rot="5400000">
                <a:off x="7121935" y="1880445"/>
                <a:ext cx="3120800" cy="95410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600" dirty="0">
                  <a:latin typeface="Calibri"/>
                  <a:cs typeface="Calibri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11308" y="3897494"/>
                <a:ext cx="4932692" cy="5386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50" dirty="0" smtClean="0">
                    <a:latin typeface="Calibri"/>
                    <a:cs typeface="Calibri"/>
                  </a:rPr>
                  <a:t>*3)  T.O. Yamamoto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Phys. Rev.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Lett</a:t>
                </a:r>
                <a:r>
                  <a:rPr lang="en-US" sz="1450" dirty="0" smtClean="0">
                    <a:latin typeface="Calibri"/>
                    <a:cs typeface="Calibri"/>
                  </a:rPr>
                  <a:t>. </a:t>
                </a:r>
                <a:r>
                  <a:rPr lang="en-US" sz="1450" b="1" dirty="0" smtClean="0">
                    <a:latin typeface="Calibri"/>
                    <a:cs typeface="Calibri"/>
                  </a:rPr>
                  <a:t>115</a:t>
                </a:r>
                <a:r>
                  <a:rPr lang="en-US" sz="1450" dirty="0" smtClean="0">
                    <a:latin typeface="Calibri"/>
                    <a:cs typeface="Calibri"/>
                  </a:rPr>
                  <a:t>, 222501 (2015).</a:t>
                </a:r>
              </a:p>
              <a:p>
                <a:r>
                  <a:rPr lang="en-US" sz="1450" dirty="0" smtClean="0">
                    <a:latin typeface="Calibri"/>
                    <a:cs typeface="Calibri"/>
                  </a:rPr>
                  <a:t>*4)  A.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Esser</a:t>
                </a:r>
                <a:r>
                  <a:rPr lang="en-US" sz="1450" dirty="0" smtClean="0">
                    <a:latin typeface="Calibri"/>
                    <a:cs typeface="Calibri"/>
                  </a:rPr>
                  <a:t>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Phys. Rev.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Lett</a:t>
                </a:r>
                <a:r>
                  <a:rPr lang="en-US" sz="1450" dirty="0" smtClean="0">
                    <a:latin typeface="Calibri"/>
                    <a:cs typeface="Calibri"/>
                  </a:rPr>
                  <a:t>. </a:t>
                </a:r>
                <a:r>
                  <a:rPr lang="en-US" sz="1450" b="1" dirty="0" smtClean="0">
                    <a:latin typeface="Calibri"/>
                    <a:cs typeface="Calibri"/>
                  </a:rPr>
                  <a:t>114</a:t>
                </a:r>
                <a:r>
                  <a:rPr lang="en-US" sz="1450" dirty="0" smtClean="0">
                    <a:latin typeface="Calibri"/>
                    <a:cs typeface="Calibri"/>
                  </a:rPr>
                  <a:t> 232501 (2015).</a:t>
                </a:r>
                <a:endParaRPr lang="en-US" sz="1450" dirty="0">
                  <a:latin typeface="Calibri"/>
                  <a:cs typeface="Calibri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7453" y="1270122"/>
                <a:ext cx="3457621" cy="264504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08826" y="793176"/>
                <a:ext cx="3993441" cy="49244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i="1" dirty="0" smtClean="0">
                    <a:latin typeface="Calibri"/>
                    <a:cs typeface="Calibri"/>
                  </a:rPr>
                  <a:t>Λ-N Interaction</a:t>
                </a:r>
                <a:endParaRPr lang="en-US" sz="2600" b="1" i="1" dirty="0">
                  <a:latin typeface="Calibri"/>
                  <a:cs typeface="Calibri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2931456" y="2071859"/>
                <a:ext cx="3134310" cy="58477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570566" y="2840884"/>
              <a:ext cx="283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-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77724" y="3542127"/>
              <a:ext cx="283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-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1" y="4471801"/>
            <a:ext cx="41075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</a:rPr>
              <a:t>This leads to:</a:t>
            </a:r>
          </a:p>
          <a:p>
            <a:pPr marL="457200" indent="-457200">
              <a:buAutoNum type="arabicPeriod"/>
            </a:pP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Good approximation w/o CSB.</a:t>
            </a:r>
          </a:p>
          <a:p>
            <a:pPr marL="457200" indent="-457200">
              <a:buAutoNum type="arabicPeriod"/>
            </a:pP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Common for B-B interactions,</a:t>
            </a:r>
          </a:p>
          <a:p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i.e. </a:t>
            </a:r>
            <a:r>
              <a:rPr lang="en-US" sz="2000" b="1" i="1" dirty="0" err="1" smtClean="0">
                <a:solidFill>
                  <a:srgbClr val="800000"/>
                </a:solidFill>
                <a:latin typeface="Calibri"/>
                <a:cs typeface="Calibri"/>
              </a:rPr>
              <a:t>Λp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 and </a:t>
            </a:r>
            <a:r>
              <a:rPr lang="en-US" sz="2000" b="1" i="1" dirty="0" err="1" smtClean="0">
                <a:solidFill>
                  <a:srgbClr val="800000"/>
                </a:solidFill>
                <a:latin typeface="Calibri"/>
                <a:cs typeface="Calibri"/>
              </a:rPr>
              <a:t>Λn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 interactions are</a:t>
            </a:r>
          </a:p>
          <a:p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treated basically identical.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64259" y="4493787"/>
            <a:ext cx="4779741" cy="1707292"/>
            <a:chOff x="4229141" y="4926105"/>
            <a:chExt cx="4914859" cy="18373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9141" y="4926105"/>
              <a:ext cx="2796909" cy="18373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025500" y="4928042"/>
              <a:ext cx="2118500" cy="183127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1450" dirty="0" smtClean="0">
                <a:latin typeface="Calibri"/>
                <a:cs typeface="Calibri"/>
              </a:endParaRPr>
            </a:p>
            <a:p>
              <a:endParaRPr lang="en-US" sz="1000" dirty="0" smtClean="0">
                <a:latin typeface="Calibri"/>
                <a:cs typeface="Calibri"/>
              </a:endParaRPr>
            </a:p>
            <a:p>
              <a:r>
                <a:rPr lang="en-US" sz="1450" dirty="0" smtClean="0">
                  <a:latin typeface="Calibri"/>
                  <a:cs typeface="Calibri"/>
                </a:rPr>
                <a:t>D. </a:t>
              </a:r>
              <a:r>
                <a:rPr lang="en-US" sz="1450" dirty="0" err="1" smtClean="0">
                  <a:latin typeface="Calibri"/>
                  <a:cs typeface="Calibri"/>
                </a:rPr>
                <a:t>Gazda</a:t>
              </a:r>
              <a:r>
                <a:rPr lang="en-US" sz="1450" dirty="0" smtClean="0">
                  <a:latin typeface="Calibri"/>
                  <a:cs typeface="Calibri"/>
                </a:rPr>
                <a:t>, A. Gal, </a:t>
              </a:r>
              <a:r>
                <a:rPr lang="en-US" sz="1450" dirty="0" err="1" smtClean="0">
                  <a:latin typeface="Calibri"/>
                  <a:cs typeface="Calibri"/>
                </a:rPr>
                <a:t>Nucl</a:t>
              </a:r>
              <a:r>
                <a:rPr lang="en-US" sz="1450" dirty="0" smtClean="0">
                  <a:latin typeface="Calibri"/>
                  <a:cs typeface="Calibri"/>
                </a:rPr>
                <a:t>. Phys. A </a:t>
              </a:r>
              <a:r>
                <a:rPr lang="en-US" sz="1450" b="1" dirty="0" smtClean="0">
                  <a:latin typeface="Calibri"/>
                  <a:cs typeface="Calibri"/>
                </a:rPr>
                <a:t>954</a:t>
              </a:r>
              <a:r>
                <a:rPr lang="en-US" sz="1450" dirty="0" smtClean="0">
                  <a:latin typeface="Calibri"/>
                  <a:cs typeface="Calibri"/>
                </a:rPr>
                <a:t>, 161 (2016).</a:t>
              </a:r>
            </a:p>
            <a:p>
              <a:endParaRPr lang="en-US" sz="800" dirty="0" smtClean="0">
                <a:latin typeface="Calibri"/>
                <a:cs typeface="Calibri"/>
              </a:endParaRPr>
            </a:p>
            <a:p>
              <a:r>
                <a:rPr lang="en-US" sz="1450" dirty="0" smtClean="0">
                  <a:latin typeface="Calibri"/>
                  <a:cs typeface="Calibri"/>
                </a:rPr>
                <a:t>A. Gal, Phys. </a:t>
              </a:r>
              <a:r>
                <a:rPr lang="en-US" sz="1450" dirty="0" err="1" smtClean="0">
                  <a:latin typeface="Calibri"/>
                  <a:cs typeface="Calibri"/>
                </a:rPr>
                <a:t>Lett</a:t>
              </a:r>
              <a:r>
                <a:rPr lang="en-US" sz="1450" dirty="0" smtClean="0">
                  <a:latin typeface="Calibri"/>
                  <a:cs typeface="Calibri"/>
                </a:rPr>
                <a:t>. B </a:t>
              </a:r>
              <a:r>
                <a:rPr lang="en-US" sz="1450" b="1" dirty="0" smtClean="0">
                  <a:latin typeface="Calibri"/>
                  <a:cs typeface="Calibri"/>
                </a:rPr>
                <a:t>744</a:t>
              </a:r>
              <a:r>
                <a:rPr lang="en-US" sz="1450" dirty="0" smtClean="0">
                  <a:latin typeface="Calibri"/>
                  <a:cs typeface="Calibri"/>
                </a:rPr>
                <a:t> 352 (2015).</a:t>
              </a:r>
            </a:p>
            <a:p>
              <a:endParaRPr lang="en-US" sz="1450" dirty="0" smtClean="0">
                <a:latin typeface="Calibri"/>
                <a:cs typeface="Calibri"/>
              </a:endParaRPr>
            </a:p>
            <a:p>
              <a:endParaRPr lang="en-US" sz="800" dirty="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0" y="729538"/>
            <a:ext cx="4174000" cy="3656838"/>
            <a:chOff x="0" y="797088"/>
            <a:chExt cx="4174000" cy="3656838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797088"/>
              <a:ext cx="4161584" cy="3656838"/>
              <a:chOff x="0" y="824924"/>
              <a:chExt cx="4019628" cy="365610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320" y="1258195"/>
                <a:ext cx="3523700" cy="269643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0" y="824924"/>
                <a:ext cx="4019628" cy="49244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i="1" dirty="0" smtClean="0">
                    <a:latin typeface="Calibri"/>
                    <a:cs typeface="Calibri"/>
                  </a:rPr>
                  <a:t>N-N Interaction</a:t>
                </a:r>
                <a:endParaRPr lang="en-US" sz="2600" b="1" i="1" dirty="0">
                  <a:latin typeface="Calibri"/>
                  <a:cs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0" y="3942416"/>
                <a:ext cx="4019628" cy="5386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50" dirty="0" smtClean="0">
                    <a:latin typeface="Calibri"/>
                    <a:cs typeface="Calibri"/>
                  </a:rPr>
                  <a:t>*1)  J.H.E.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Mattauch</a:t>
                </a:r>
                <a:r>
                  <a:rPr lang="en-US" sz="1450" dirty="0" smtClean="0">
                    <a:latin typeface="Calibri"/>
                    <a:cs typeface="Calibri"/>
                  </a:rPr>
                  <a:t>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Nucl</a:t>
                </a:r>
                <a:r>
                  <a:rPr lang="en-US" sz="1450" dirty="0" smtClean="0">
                    <a:latin typeface="Calibri"/>
                    <a:cs typeface="Calibri"/>
                  </a:rPr>
                  <a:t>. Phys. </a:t>
                </a:r>
                <a:r>
                  <a:rPr lang="en-US" sz="1450" b="1" dirty="0" smtClean="0">
                    <a:latin typeface="Calibri"/>
                    <a:cs typeface="Calibri"/>
                  </a:rPr>
                  <a:t>67</a:t>
                </a:r>
                <a:r>
                  <a:rPr lang="en-US" sz="1450" dirty="0" smtClean="0">
                    <a:latin typeface="Calibri"/>
                    <a:cs typeface="Calibri"/>
                  </a:rPr>
                  <a:t>, 1 (1965).</a:t>
                </a:r>
              </a:p>
              <a:p>
                <a:r>
                  <a:rPr lang="en-US" sz="1450" dirty="0" smtClean="0">
                    <a:latin typeface="Calibri"/>
                    <a:cs typeface="Calibri"/>
                  </a:rPr>
                  <a:t>*2)  R.A. Brandenburg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NPA </a:t>
                </a:r>
                <a:r>
                  <a:rPr lang="en-US" sz="1450" b="1" dirty="0" smtClean="0">
                    <a:latin typeface="Calibri"/>
                    <a:cs typeface="Calibri"/>
                  </a:rPr>
                  <a:t>294</a:t>
                </a:r>
                <a:r>
                  <a:rPr lang="en-US" sz="1450" dirty="0" smtClean="0">
                    <a:latin typeface="Calibri"/>
                    <a:cs typeface="Calibri"/>
                  </a:rPr>
                  <a:t>, 305 (1978).</a:t>
                </a:r>
                <a:endParaRPr lang="en-US" sz="145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5400000">
              <a:off x="-1159593" y="2375490"/>
              <a:ext cx="271929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2665014" y="2422416"/>
              <a:ext cx="2833305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600" dirty="0">
                <a:latin typeface="Calibri"/>
                <a:cs typeface="Calibri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0" y="632878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Experimental data of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Λn</a:t>
            </a:r>
            <a:r>
              <a:rPr lang="en-US" sz="2200" b="1" dirty="0" smtClean="0">
                <a:solidFill>
                  <a:srgbClr val="FF0000"/>
                </a:solidFill>
              </a:rPr>
              <a:t> interaction becomes extremely valuable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4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4306" y="791664"/>
            <a:ext cx="8398257" cy="4098946"/>
            <a:chOff x="384306" y="791664"/>
            <a:chExt cx="8398257" cy="4098946"/>
          </a:xfrm>
        </p:grpSpPr>
        <p:grpSp>
          <p:nvGrpSpPr>
            <p:cNvPr id="7" name="Group 6"/>
            <p:cNvGrpSpPr/>
            <p:nvPr/>
          </p:nvGrpSpPr>
          <p:grpSpPr>
            <a:xfrm>
              <a:off x="600493" y="1129081"/>
              <a:ext cx="7983182" cy="3761529"/>
              <a:chOff x="235678" y="1358901"/>
              <a:chExt cx="8787960" cy="42769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5678" y="1358901"/>
                <a:ext cx="8787960" cy="3957278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35678" y="5266504"/>
                <a:ext cx="878796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C. </a:t>
                </a:r>
                <a:r>
                  <a:rPr lang="en-US" i="1" dirty="0" err="1"/>
                  <a:t>Rappold</a:t>
                </a:r>
                <a:r>
                  <a:rPr lang="en-US" i="1" dirty="0"/>
                  <a:t> et al., Phys. Rev. C </a:t>
                </a:r>
                <a:r>
                  <a:rPr lang="en-US" b="1" i="1" dirty="0"/>
                  <a:t>88</a:t>
                </a:r>
                <a:r>
                  <a:rPr lang="en-US" i="1" dirty="0"/>
                  <a:t>, 041001(R) (2013)</a:t>
                </a:r>
                <a:r>
                  <a:rPr lang="en-US" i="1" dirty="0" smtClean="0">
                    <a:effectLst/>
                  </a:rPr>
                  <a:t> </a:t>
                </a:r>
                <a:endParaRPr lang="en-US" i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4306" y="791664"/>
              <a:ext cx="839825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i="1" baseline="30000" dirty="0" smtClean="0"/>
                <a:t>6</a:t>
              </a:r>
              <a:r>
                <a:rPr lang="en-US" i="1" dirty="0" smtClean="0"/>
                <a:t>Li (2A </a:t>
              </a:r>
              <a:r>
                <a:rPr lang="en-US" i="1" dirty="0" err="1" smtClean="0"/>
                <a:t>GeV</a:t>
              </a:r>
              <a:r>
                <a:rPr lang="en-US" i="1" dirty="0" smtClean="0"/>
                <a:t>) on </a:t>
              </a:r>
              <a:r>
                <a:rPr lang="en-US" i="1" baseline="30000" dirty="0" smtClean="0"/>
                <a:t>12</a:t>
              </a:r>
              <a:r>
                <a:rPr lang="en-US" i="1" dirty="0" smtClean="0"/>
                <a:t>C target and study the invariant mass of final state particles</a:t>
              </a:r>
              <a:endParaRPr lang="en-US" i="1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DISCOVERY OF A </a:t>
            </a:r>
            <a:r>
              <a:rPr lang="en-US" sz="4000" i="1" dirty="0" err="1" smtClean="0">
                <a:solidFill>
                  <a:srgbClr val="FF0000"/>
                </a:solidFill>
                <a:effectLst/>
                <a:latin typeface="Calibri"/>
                <a:cs typeface="Calibri"/>
              </a:rPr>
              <a:t>Λnn</a:t>
            </a:r>
            <a:r>
              <a:rPr lang="en-US" sz="4000" dirty="0" smtClean="0">
                <a:effectLst/>
                <a:latin typeface="Calibri"/>
                <a:cs typeface="Calibri"/>
              </a:rPr>
              <a:t> SYSTEM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746065" y="2851577"/>
            <a:ext cx="380107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JJ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-1384168" y="2855369"/>
            <a:ext cx="380107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JJ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721" y="5079750"/>
            <a:ext cx="86879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It was claimed to a bound state.</a:t>
            </a:r>
          </a:p>
          <a:p>
            <a:endParaRPr lang="en-US" sz="600" dirty="0" smtClean="0"/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All theoretical analyses applying the current </a:t>
            </a:r>
            <a:r>
              <a:rPr lang="en-US" i="1" dirty="0" smtClean="0"/>
              <a:t>YN</a:t>
            </a:r>
            <a:r>
              <a:rPr lang="en-US" dirty="0" smtClean="0"/>
              <a:t> interaction modes ruled it out.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Question 1:  </a:t>
            </a:r>
            <a:r>
              <a:rPr lang="en-US" dirty="0" smtClean="0">
                <a:solidFill>
                  <a:srgbClr val="FF0000"/>
                </a:solidFill>
              </a:rPr>
              <a:t>Can it be a physical resonance?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Question 2:  </a:t>
            </a:r>
            <a:r>
              <a:rPr lang="en-US" dirty="0" smtClean="0">
                <a:solidFill>
                  <a:srgbClr val="FF0000"/>
                </a:solidFill>
              </a:rPr>
              <a:t>If it is a resonance, can it provide us for the first time the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    experimental information about </a:t>
            </a:r>
            <a:r>
              <a:rPr lang="en-US" i="1" dirty="0" err="1" smtClean="0">
                <a:solidFill>
                  <a:srgbClr val="FF0000"/>
                </a:solidFill>
              </a:rPr>
              <a:t>Λn</a:t>
            </a:r>
            <a:r>
              <a:rPr lang="en-US" dirty="0" smtClean="0">
                <a:solidFill>
                  <a:srgbClr val="FF0000"/>
                </a:solidFill>
              </a:rPr>
              <a:t> interaction?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9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9143999" cy="10267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effectLst/>
                <a:latin typeface="Calibri"/>
                <a:cs typeface="Calibri"/>
              </a:rPr>
              <a:t>THEORY INVESTIGATION ON </a:t>
            </a:r>
            <a:r>
              <a:rPr lang="en-US" sz="3200" i="1" dirty="0" err="1" smtClean="0">
                <a:solidFill>
                  <a:srgbClr val="FF0000"/>
                </a:solidFill>
                <a:effectLst/>
                <a:latin typeface="Calibri"/>
                <a:cs typeface="Calibri"/>
              </a:rPr>
              <a:t>Λnn</a:t>
            </a:r>
            <a:r>
              <a:rPr lang="en-US" sz="3200" dirty="0" smtClean="0">
                <a:effectLst/>
                <a:latin typeface="Calibri"/>
                <a:cs typeface="Calibri"/>
              </a:rPr>
              <a:t> RESONANCE</a:t>
            </a:r>
          </a:p>
          <a:p>
            <a:pPr marL="182880" indent="0" algn="ctr">
              <a:buFont typeface="Georgia" pitchFamily="18" charset="0"/>
              <a:buNone/>
            </a:pPr>
            <a:endParaRPr lang="en-US" sz="200" b="0" dirty="0" smtClean="0">
              <a:effectLst/>
              <a:latin typeface="Calibri"/>
              <a:cs typeface="Calibri"/>
            </a:endParaRPr>
          </a:p>
          <a:p>
            <a:pPr marL="182880" indent="0" algn="ctr">
              <a:buNone/>
            </a:pPr>
            <a:r>
              <a:rPr lang="en-US" sz="2000" b="0" dirty="0" err="1">
                <a:effectLst/>
              </a:rPr>
              <a:t>Iraj</a:t>
            </a:r>
            <a:r>
              <a:rPr lang="en-US" sz="2000" b="0" dirty="0">
                <a:effectLst/>
              </a:rPr>
              <a:t> R. </a:t>
            </a:r>
            <a:r>
              <a:rPr lang="en-US" sz="2000" b="0" dirty="0" err="1">
                <a:effectLst/>
              </a:rPr>
              <a:t>Afnan</a:t>
            </a:r>
            <a:r>
              <a:rPr lang="en-US" sz="2000" b="0" dirty="0">
                <a:effectLst/>
              </a:rPr>
              <a:t> and Benjamin F. Gibson, Phys. Rev. C 92, 054608 (2015)</a:t>
            </a:r>
            <a:r>
              <a:rPr lang="en-US" sz="2000" b="0" dirty="0">
                <a:effectLst/>
              </a:rPr>
              <a:t> </a:t>
            </a:r>
            <a:endParaRPr lang="en-US" sz="2000" b="0" dirty="0" smtClean="0">
              <a:effectLst/>
              <a:latin typeface="Calibri"/>
              <a:cs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61514" y="999739"/>
            <a:ext cx="4482487" cy="4215111"/>
            <a:chOff x="-1" y="1107818"/>
            <a:chExt cx="4310213" cy="4215111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405037"/>
              <a:ext cx="4310212" cy="3917892"/>
              <a:chOff x="0" y="1053778"/>
              <a:chExt cx="5053352" cy="4363722"/>
            </a:xfrm>
          </p:grpSpPr>
          <p:pic>
            <p:nvPicPr>
              <p:cNvPr id="7" name="Picture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53778"/>
                <a:ext cx="5053352" cy="436372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094163" y="5025711"/>
                <a:ext cx="1024556" cy="377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MeV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-229317" y="2205916"/>
                <a:ext cx="797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MeV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-1" y="1107818"/>
              <a:ext cx="431021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A </a:t>
              </a:r>
              <a:r>
                <a:rPr lang="en-US" sz="2000" i="1" dirty="0" err="1" smtClean="0"/>
                <a:t>Λnn</a:t>
              </a:r>
              <a:r>
                <a:rPr lang="en-US" sz="2000" dirty="0" smtClean="0"/>
                <a:t> </a:t>
              </a:r>
              <a:r>
                <a:rPr lang="en-US" sz="2000" i="1" dirty="0" smtClean="0"/>
                <a:t>3-body system</a:t>
              </a:r>
              <a:endParaRPr lang="en-US" sz="2000" i="1" dirty="0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13248"/>
            <a:ext cx="4833788" cy="4282661"/>
          </a:xfrm>
        </p:spPr>
        <p:txBody>
          <a:bodyPr>
            <a:normAutofit lnSpcReduction="10000"/>
          </a:bodyPr>
          <a:lstStyle/>
          <a:p>
            <a:pPr marL="284163" indent="-238125"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Pairwise interactions of rank one, </a:t>
            </a:r>
            <a:r>
              <a:rPr lang="en-US" sz="2000" i="1" dirty="0" smtClean="0">
                <a:latin typeface="Calibri"/>
                <a:cs typeface="Calibri"/>
              </a:rPr>
              <a:t>i.e.</a:t>
            </a:r>
            <a:r>
              <a:rPr lang="en-US" sz="2000" dirty="0" smtClean="0">
                <a:latin typeface="Calibri"/>
                <a:cs typeface="Calibri"/>
              </a:rPr>
              <a:t> separated potentials for </a:t>
            </a:r>
            <a:r>
              <a:rPr lang="en-US" sz="2000" i="1" dirty="0" err="1" smtClean="0">
                <a:latin typeface="Calibri"/>
                <a:cs typeface="Calibri"/>
              </a:rPr>
              <a:t>nn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i="1" dirty="0" err="1" smtClean="0">
                <a:latin typeface="Calibri"/>
                <a:cs typeface="Calibri"/>
              </a:rPr>
              <a:t>Λn</a:t>
            </a:r>
            <a:r>
              <a:rPr lang="en-US" sz="2000" dirty="0" smtClean="0">
                <a:latin typeface="Calibri"/>
                <a:cs typeface="Calibri"/>
              </a:rPr>
              <a:t> interactions.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Four different baryonic potential models were used to fit for the effective range parameters of the </a:t>
            </a:r>
            <a:r>
              <a:rPr lang="en-US" sz="2000" i="1" dirty="0" err="1" smtClean="0">
                <a:latin typeface="Calibri"/>
                <a:cs typeface="Calibri"/>
              </a:rPr>
              <a:t>nn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i="1" dirty="0" err="1" smtClean="0">
                <a:latin typeface="Calibri"/>
                <a:cs typeface="Calibri"/>
              </a:rPr>
              <a:t>Λp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interactions from the existing scattering data.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Solving the </a:t>
            </a:r>
            <a:r>
              <a:rPr lang="en-US" sz="2000" i="1" dirty="0" err="1">
                <a:latin typeface="Calibri"/>
                <a:cs typeface="Calibri"/>
              </a:rPr>
              <a:t>Λnn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Faddeev</a:t>
            </a:r>
            <a:r>
              <a:rPr lang="en-US" sz="2000" dirty="0">
                <a:latin typeface="Calibri"/>
                <a:cs typeface="Calibri"/>
              </a:rPr>
              <a:t> equations into the second complex energy (</a:t>
            </a:r>
            <a:r>
              <a:rPr lang="en-US" sz="2000" i="1" dirty="0">
                <a:latin typeface="Calibri"/>
                <a:cs typeface="Calibri"/>
              </a:rPr>
              <a:t>E</a:t>
            </a:r>
            <a:r>
              <a:rPr lang="en-US" sz="2000" dirty="0">
                <a:latin typeface="Calibri"/>
                <a:cs typeface="Calibri"/>
              </a:rPr>
              <a:t>) plane </a:t>
            </a:r>
            <a:r>
              <a:rPr lang="en-US" sz="2000" dirty="0" smtClean="0">
                <a:latin typeface="Calibri"/>
                <a:cs typeface="Calibri"/>
              </a:rPr>
              <a:t>and examining </a:t>
            </a:r>
            <a:r>
              <a:rPr lang="en-US" sz="2000" dirty="0">
                <a:latin typeface="Calibri"/>
                <a:cs typeface="Calibri"/>
              </a:rPr>
              <a:t>the </a:t>
            </a:r>
            <a:r>
              <a:rPr lang="en-US" sz="2000" dirty="0" smtClean="0">
                <a:latin typeface="Calibri"/>
                <a:cs typeface="Calibri"/>
              </a:rPr>
              <a:t>eigenvalue.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>
                <a:latin typeface="Calibri"/>
                <a:cs typeface="Calibri"/>
              </a:rPr>
              <a:t>Assume </a:t>
            </a:r>
            <a:r>
              <a:rPr lang="en-US" sz="2000" i="1" dirty="0" err="1">
                <a:latin typeface="Calibri"/>
                <a:cs typeface="Calibri"/>
              </a:rPr>
              <a:t>Λn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 err="1">
                <a:latin typeface="Calibri"/>
                <a:cs typeface="Calibri"/>
              </a:rPr>
              <a:t>Λp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interactions are the </a:t>
            </a:r>
            <a:r>
              <a:rPr lang="en-US" sz="2000" dirty="0" smtClean="0">
                <a:latin typeface="Calibri"/>
                <a:cs typeface="Calibri"/>
              </a:rPr>
              <a:t>same to begin</a:t>
            </a:r>
            <a:r>
              <a:rPr lang="en-US" sz="2000" i="1" dirty="0" smtClean="0">
                <a:latin typeface="Calibri"/>
                <a:cs typeface="Calibri"/>
              </a:rPr>
              <a:t>.</a:t>
            </a:r>
            <a:r>
              <a:rPr lang="en-US" sz="2000" dirty="0" smtClean="0">
                <a:latin typeface="Calibri"/>
                <a:cs typeface="Calibri"/>
              </a:rPr>
              <a:t> Continuously scaling up </a:t>
            </a:r>
            <a:r>
              <a:rPr lang="en-US" sz="2000" i="1" dirty="0" err="1">
                <a:latin typeface="Calibri"/>
                <a:cs typeface="Calibri"/>
              </a:rPr>
              <a:t>Λn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strength, 2.5% per step, to obtain an eigenvalue spectrum.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539772" y="3269413"/>
            <a:ext cx="1080932" cy="729540"/>
            <a:chOff x="5539772" y="3269413"/>
            <a:chExt cx="1080932" cy="729540"/>
          </a:xfrm>
        </p:grpSpPr>
        <p:sp>
          <p:nvSpPr>
            <p:cNvPr id="14" name="Oval 13"/>
            <p:cNvSpPr/>
            <p:nvPr/>
          </p:nvSpPr>
          <p:spPr>
            <a:xfrm>
              <a:off x="5945122" y="3674713"/>
              <a:ext cx="675582" cy="324240"/>
            </a:xfrm>
            <a:prstGeom prst="ellipse">
              <a:avLst/>
            </a:prstGeom>
            <a:noFill/>
            <a:ln w="28575" cmpd="sng">
              <a:solidFill>
                <a:srgbClr val="8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39772" y="3269413"/>
              <a:ext cx="783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800000"/>
                  </a:solidFill>
                </a:rPr>
                <a:t>Start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5" idx="2"/>
              <a:endCxn id="14" idx="1"/>
            </p:cNvCxnSpPr>
            <p:nvPr/>
          </p:nvCxnSpPr>
          <p:spPr>
            <a:xfrm>
              <a:off x="5931610" y="3607967"/>
              <a:ext cx="112449" cy="114230"/>
            </a:xfrm>
            <a:prstGeom prst="straightConnector1">
              <a:avLst/>
            </a:prstGeom>
            <a:ln w="28575" cmpd="sng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323585" y="3971932"/>
            <a:ext cx="170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Sub-threshold</a:t>
            </a:r>
          </a:p>
          <a:p>
            <a:pPr algn="ctr"/>
            <a:r>
              <a:rPr lang="en-US" sz="1400" i="1" dirty="0" smtClean="0"/>
              <a:t>resonance</a:t>
            </a:r>
            <a:endParaRPr lang="en-US" sz="1400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6962265" y="2030285"/>
            <a:ext cx="1198764" cy="2017550"/>
            <a:chOff x="6962265" y="2030285"/>
            <a:chExt cx="1198764" cy="2017550"/>
          </a:xfrm>
        </p:grpSpPr>
        <p:sp>
          <p:nvSpPr>
            <p:cNvPr id="27" name="Freeform 26"/>
            <p:cNvSpPr/>
            <p:nvPr/>
          </p:nvSpPr>
          <p:spPr>
            <a:xfrm>
              <a:off x="7188191" y="2972194"/>
              <a:ext cx="229697" cy="743049"/>
            </a:xfrm>
            <a:custGeom>
              <a:avLst/>
              <a:gdLst>
                <a:gd name="connsiteX0" fmla="*/ 13511 w 229697"/>
                <a:gd name="connsiteY0" fmla="*/ 743049 h 743049"/>
                <a:gd name="connsiteX1" fmla="*/ 0 w 229697"/>
                <a:gd name="connsiteY1" fmla="*/ 121590 h 743049"/>
                <a:gd name="connsiteX2" fmla="*/ 229697 w 229697"/>
                <a:gd name="connsiteY2" fmla="*/ 0 h 74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697" h="743049">
                  <a:moveTo>
                    <a:pt x="13511" y="743049"/>
                  </a:moveTo>
                  <a:lnTo>
                    <a:pt x="0" y="121590"/>
                  </a:lnTo>
                  <a:lnTo>
                    <a:pt x="229697" y="0"/>
                  </a:lnTo>
                </a:path>
              </a:pathLst>
            </a:custGeom>
            <a:ln w="28575" cmpd="sng">
              <a:solidFill>
                <a:srgbClr val="8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29824" y="2030285"/>
              <a:ext cx="1131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Real</a:t>
              </a:r>
            </a:p>
            <a:p>
              <a:pPr algn="ctr"/>
              <a:r>
                <a:rPr lang="en-US" sz="1400" i="1" dirty="0" smtClean="0"/>
                <a:t>resonance</a:t>
              </a:r>
              <a:endParaRPr lang="en-US" sz="1400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62265" y="3678503"/>
              <a:ext cx="590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800000"/>
                  </a:solidFill>
                </a:rPr>
                <a:t>5%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55957" y="1567158"/>
            <a:ext cx="1229559" cy="750684"/>
            <a:chOff x="5755957" y="1567158"/>
            <a:chExt cx="1229559" cy="750684"/>
          </a:xfrm>
        </p:grpSpPr>
        <p:sp>
          <p:nvSpPr>
            <p:cNvPr id="34" name="TextBox 33"/>
            <p:cNvSpPr txBox="1"/>
            <p:nvPr/>
          </p:nvSpPr>
          <p:spPr>
            <a:xfrm>
              <a:off x="5755957" y="1733066"/>
              <a:ext cx="99986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&gt;25%</a:t>
              </a:r>
            </a:p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(Bound)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6593679" y="1567158"/>
              <a:ext cx="391837" cy="310728"/>
            </a:xfrm>
            <a:prstGeom prst="straightConnector1">
              <a:avLst/>
            </a:prstGeom>
            <a:ln w="28575" cmpd="sng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0" y="5336438"/>
            <a:ext cx="9143999" cy="152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404813">
              <a:spcBef>
                <a:spcPts val="0"/>
              </a:spcBef>
              <a:spcAft>
                <a:spcPts val="10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The observed </a:t>
            </a:r>
            <a:r>
              <a:rPr lang="en-US" sz="2000" i="1" dirty="0" err="1" smtClean="0">
                <a:solidFill>
                  <a:srgbClr val="FF0000"/>
                </a:solidFill>
              </a:rPr>
              <a:t>Λnn</a:t>
            </a:r>
            <a:r>
              <a:rPr lang="en-US" sz="2000" dirty="0" smtClean="0">
                <a:solidFill>
                  <a:srgbClr val="FF0000"/>
                </a:solidFill>
              </a:rPr>
              <a:t> system is likely to be pure </a:t>
            </a:r>
            <a:r>
              <a:rPr lang="en-US" sz="2000" i="1" dirty="0" smtClean="0">
                <a:solidFill>
                  <a:srgbClr val="FF0000"/>
                </a:solidFill>
              </a:rPr>
              <a:t>T=1</a:t>
            </a:r>
            <a:r>
              <a:rPr lang="en-US" sz="2000" dirty="0" smtClean="0">
                <a:solidFill>
                  <a:srgbClr val="FF0000"/>
                </a:solidFill>
              </a:rPr>
              <a:t> 3-body resonance</a:t>
            </a:r>
          </a:p>
          <a:p>
            <a:pPr marL="404813" indent="-404813">
              <a:spcBef>
                <a:spcPts val="0"/>
              </a:spcBef>
              <a:spcAft>
                <a:spcPts val="10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By measuring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BE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Width</a:t>
            </a:r>
            <a:r>
              <a:rPr lang="en-US" sz="2000" dirty="0" smtClean="0">
                <a:solidFill>
                  <a:srgbClr val="FF0000"/>
                </a:solidFill>
              </a:rPr>
              <a:t> of the resonance peak, the </a:t>
            </a:r>
            <a:r>
              <a:rPr lang="en-US" sz="2000" i="1" dirty="0" err="1" smtClean="0">
                <a:solidFill>
                  <a:srgbClr val="FF0000"/>
                </a:solidFill>
              </a:rPr>
              <a:t>Λn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interaction strength relative to </a:t>
            </a:r>
            <a:r>
              <a:rPr lang="en-US" sz="2000" i="1" dirty="0" err="1" smtClean="0">
                <a:solidFill>
                  <a:srgbClr val="FF0000"/>
                </a:solidFill>
              </a:rPr>
              <a:t>Λp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interaction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can be determined for the first time by an experimental data.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3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5116" y="729538"/>
            <a:ext cx="8877146" cy="3634183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Production:  </a:t>
            </a:r>
            <a:r>
              <a:rPr lang="en-US" sz="2000" i="1" baseline="30000" dirty="0" smtClean="0">
                <a:latin typeface="Calibri"/>
                <a:cs typeface="Calibri"/>
              </a:rPr>
              <a:t>3</a:t>
            </a:r>
            <a:r>
              <a:rPr lang="en-US" sz="2000" i="1" dirty="0" smtClean="0">
                <a:latin typeface="Calibri"/>
                <a:cs typeface="Calibri"/>
              </a:rPr>
              <a:t>H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i="1" dirty="0" smtClean="0">
                <a:latin typeface="Calibri"/>
                <a:cs typeface="Calibri"/>
              </a:rPr>
              <a:t>e, </a:t>
            </a:r>
            <a:r>
              <a:rPr lang="en-US" sz="2000" i="1" dirty="0" err="1" smtClean="0">
                <a:latin typeface="Calibri"/>
                <a:cs typeface="Calibri"/>
              </a:rPr>
              <a:t>e’K</a:t>
            </a:r>
            <a:r>
              <a:rPr lang="en-US" sz="2000" i="1" baseline="30000" dirty="0" smtClean="0">
                <a:latin typeface="Calibri"/>
                <a:cs typeface="Calibri"/>
              </a:rPr>
              <a:t>+</a:t>
            </a:r>
            <a:r>
              <a:rPr lang="en-US" sz="2000" dirty="0" smtClean="0">
                <a:latin typeface="Calibri"/>
                <a:cs typeface="Calibri"/>
              </a:rPr>
              <a:t>)(</a:t>
            </a:r>
            <a:r>
              <a:rPr lang="en-US" sz="2000" i="1" dirty="0" err="1" smtClean="0">
                <a:latin typeface="Calibri"/>
                <a:cs typeface="Calibri"/>
              </a:rPr>
              <a:t>Λnn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reaction.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A </a:t>
            </a:r>
            <a:r>
              <a:rPr lang="en-US" sz="2000" i="1" dirty="0" smtClean="0">
                <a:latin typeface="Calibri"/>
                <a:cs typeface="Calibri"/>
              </a:rPr>
              <a:t>T</a:t>
            </a:r>
            <a:r>
              <a:rPr lang="en-US" sz="2000" i="1" baseline="-25000" dirty="0" smtClean="0">
                <a:latin typeface="Calibri"/>
                <a:cs typeface="Calibri"/>
              </a:rPr>
              <a:t>2</a:t>
            </a:r>
            <a:r>
              <a:rPr lang="en-US" sz="2000" dirty="0" smtClean="0">
                <a:latin typeface="Calibri"/>
                <a:cs typeface="Calibri"/>
              </a:rPr>
              <a:t> target will be available for the 4 already approved experiments:             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(Hall A: E12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-10-103, E12-11-112, E12-14-109, and E12-14-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011)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E12-14-011 is a coincidence experiment with </a:t>
            </a:r>
            <a:r>
              <a:rPr lang="en-US" sz="2000" i="1" baseline="30000" dirty="0">
                <a:latin typeface="Calibri"/>
                <a:cs typeface="Calibri"/>
              </a:rPr>
              <a:t>3</a:t>
            </a: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i="1" dirty="0">
                <a:latin typeface="Calibri"/>
                <a:cs typeface="Calibri"/>
              </a:rPr>
              <a:t>e, </a:t>
            </a:r>
            <a:r>
              <a:rPr lang="en-US" sz="2000" i="1" dirty="0" err="1" smtClean="0">
                <a:latin typeface="Calibri"/>
                <a:cs typeface="Calibri"/>
              </a:rPr>
              <a:t>e’p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reaction</a:t>
            </a:r>
            <a:r>
              <a:rPr lang="en-US" sz="2000" i="1" dirty="0" smtClean="0">
                <a:latin typeface="Calibri"/>
                <a:cs typeface="Calibri"/>
              </a:rPr>
              <a:t>. </a:t>
            </a:r>
            <a:r>
              <a:rPr lang="en-US" sz="2000" dirty="0" smtClean="0">
                <a:latin typeface="Calibri"/>
                <a:cs typeface="Calibri"/>
              </a:rPr>
              <a:t>Using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the same beam energy, just changing the particle ID and kinematics, it can be converted into a </a:t>
            </a:r>
            <a:r>
              <a:rPr lang="en-US" sz="2000" i="1" baseline="30000" dirty="0">
                <a:latin typeface="Calibri"/>
                <a:cs typeface="Calibri"/>
              </a:rPr>
              <a:t>3</a:t>
            </a: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i="1" dirty="0">
                <a:latin typeface="Calibri"/>
                <a:cs typeface="Calibri"/>
              </a:rPr>
              <a:t>e, </a:t>
            </a:r>
            <a:r>
              <a:rPr lang="en-US" sz="2000" i="1" dirty="0" err="1">
                <a:latin typeface="Calibri"/>
                <a:cs typeface="Calibri"/>
              </a:rPr>
              <a:t>e’K</a:t>
            </a:r>
            <a:r>
              <a:rPr lang="en-US" sz="2000" i="1" baseline="30000" dirty="0">
                <a:latin typeface="Calibri"/>
                <a:cs typeface="Calibri"/>
              </a:rPr>
              <a:t>+</a:t>
            </a:r>
            <a:r>
              <a:rPr lang="en-US" sz="2000" dirty="0">
                <a:latin typeface="Calibri"/>
                <a:cs typeface="Calibri"/>
              </a:rPr>
              <a:t>)(</a:t>
            </a:r>
            <a:r>
              <a:rPr lang="en-US" sz="2000" i="1" dirty="0" err="1">
                <a:latin typeface="Calibri"/>
                <a:cs typeface="Calibri"/>
              </a:rPr>
              <a:t>Λnn</a:t>
            </a:r>
            <a:r>
              <a:rPr lang="en-US" sz="2000" dirty="0">
                <a:latin typeface="Calibri"/>
                <a:cs typeface="Calibri"/>
              </a:rPr>
              <a:t>)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experiment.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With good CEBAF beam quality, excellent HRS resolution, and the available </a:t>
            </a:r>
            <a:r>
              <a:rPr lang="en-US" sz="2000" i="1" dirty="0" smtClean="0">
                <a:latin typeface="Calibri"/>
                <a:cs typeface="Calibri"/>
              </a:rPr>
              <a:t>H</a:t>
            </a:r>
            <a:r>
              <a:rPr lang="en-US" sz="2000" i="1" baseline="-25000" dirty="0" smtClean="0">
                <a:latin typeface="Calibri"/>
                <a:cs typeface="Calibri"/>
              </a:rPr>
              <a:t>2</a:t>
            </a:r>
            <a:r>
              <a:rPr lang="en-US" sz="2000" dirty="0" smtClean="0">
                <a:latin typeface="Calibri"/>
                <a:cs typeface="Calibri"/>
              </a:rPr>
              <a:t> target for </a:t>
            </a:r>
            <a:r>
              <a:rPr lang="en-US" sz="2000" i="1" dirty="0" err="1" smtClean="0">
                <a:latin typeface="Calibri"/>
                <a:cs typeface="Calibri"/>
              </a:rPr>
              <a:t>Λ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i="1" dirty="0" smtClean="0">
                <a:latin typeface="Calibri"/>
                <a:cs typeface="Calibri"/>
              </a:rPr>
              <a:t>Σ</a:t>
            </a:r>
            <a:r>
              <a:rPr lang="en-US" sz="2000" i="1" baseline="30000" dirty="0" smtClean="0">
                <a:latin typeface="Calibri"/>
                <a:cs typeface="Calibri"/>
              </a:rPr>
              <a:t>0</a:t>
            </a:r>
            <a:r>
              <a:rPr lang="en-US" sz="2000" dirty="0" smtClean="0">
                <a:latin typeface="Calibri"/>
                <a:cs typeface="Calibri"/>
              </a:rPr>
              <a:t> production, </a:t>
            </a:r>
            <a:r>
              <a:rPr lang="en-US" sz="2000" i="1" dirty="0" err="1" smtClean="0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) &lt; 0.1 MeV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energy resolution can be &lt; 2.0 MeV FWHM</a:t>
            </a:r>
            <a:r>
              <a:rPr lang="en-US" sz="2000" dirty="0" smtClean="0">
                <a:latin typeface="Calibri"/>
                <a:cs typeface="Calibri"/>
              </a:rPr>
              <a:t>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b="1" i="1" dirty="0" smtClean="0">
                <a:latin typeface="Calibri"/>
                <a:cs typeface="Calibri"/>
              </a:rPr>
              <a:t>The opportunity is unique and not possible elsewhere</a:t>
            </a:r>
            <a:r>
              <a:rPr lang="en-US" sz="2000" b="1" dirty="0" smtClean="0">
                <a:latin typeface="Calibri"/>
                <a:cs typeface="Calibri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A UNIQUE EXPERIMENT </a:t>
            </a:r>
            <a:r>
              <a:rPr lang="en-US" sz="4000" dirty="0" smtClean="0">
                <a:solidFill>
                  <a:srgbClr val="FF0000"/>
                </a:solidFill>
                <a:effectLst/>
                <a:latin typeface="Calibri"/>
                <a:cs typeface="Calibri"/>
              </a:rPr>
              <a:t>ONLY</a:t>
            </a:r>
            <a:r>
              <a:rPr lang="en-US" sz="4000" dirty="0" smtClean="0">
                <a:effectLst/>
                <a:latin typeface="Calibri"/>
                <a:cs typeface="Calibri"/>
              </a:rPr>
              <a:t> AT JLAB</a:t>
            </a:r>
            <a:endParaRPr lang="en-US" sz="4000" dirty="0">
              <a:latin typeface="Calibri"/>
              <a:cs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735174"/>
              </p:ext>
            </p:extLst>
          </p:nvPr>
        </p:nvGraphicFramePr>
        <p:xfrm>
          <a:off x="486419" y="4850080"/>
          <a:ext cx="8215075" cy="191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306"/>
                <a:gridCol w="2372769"/>
              </a:tblGrid>
              <a:tr h="383157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+mn-lt"/>
                          <a:cs typeface="Calibri"/>
                        </a:rPr>
                        <a:t>Beam energy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(2-passes, 2.2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pass)</a:t>
                      </a:r>
                      <a:endParaRPr lang="en-US" sz="1800" b="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4.524 </a:t>
                      </a:r>
                      <a:r>
                        <a:rPr lang="en-US" sz="1800" b="0" dirty="0" err="1" smtClean="0"/>
                        <a:t>GeV</a:t>
                      </a:r>
                      <a:endParaRPr lang="en-US" sz="1800" b="0" dirty="0"/>
                    </a:p>
                  </a:txBody>
                  <a:tcPr/>
                </a:tc>
              </a:tr>
              <a:tr h="38315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e’ HRS central momentum (acceptance)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2.45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 (±4.5%)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38315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e’ HRS central angle (acceptance)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12.5° (6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38315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HRS central momentum (acceptance)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 (±4.5%)</a:t>
                      </a:r>
                      <a:endParaRPr lang="en-US" sz="1800" dirty="0"/>
                    </a:p>
                  </a:txBody>
                  <a:tcPr/>
                </a:tc>
              </a:tr>
              <a:tr h="38315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HRS central angle (acceptance)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14.0° (6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373" y="4404251"/>
            <a:ext cx="824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Kinematics configuration (</a:t>
            </a:r>
            <a:r>
              <a:rPr lang="en-US" sz="2400" b="1" i="1" dirty="0" smtClean="0">
                <a:latin typeface="Calibri"/>
                <a:cs typeface="Calibri"/>
              </a:rPr>
              <a:t>q</a:t>
            </a:r>
            <a:r>
              <a:rPr lang="en-US" sz="2400" b="1" dirty="0" smtClean="0">
                <a:latin typeface="Calibri"/>
                <a:cs typeface="Calibri"/>
              </a:rPr>
              <a:t> = 400 MeV/c)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70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effectLst/>
                <a:latin typeface="Calibri"/>
                <a:cs typeface="Calibri"/>
              </a:rPr>
              <a:t>HALL C E91-016: PROVIDED KNOWN INFOMATION</a:t>
            </a:r>
            <a:endParaRPr lang="en-US" sz="3200" dirty="0">
              <a:latin typeface="Calibri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604" y="756558"/>
            <a:ext cx="4563633" cy="3850343"/>
            <a:chOff x="121604" y="756558"/>
            <a:chExt cx="4563633" cy="3850343"/>
          </a:xfrm>
        </p:grpSpPr>
        <p:grpSp>
          <p:nvGrpSpPr>
            <p:cNvPr id="4" name="Group 3"/>
            <p:cNvGrpSpPr/>
            <p:nvPr/>
          </p:nvGrpSpPr>
          <p:grpSpPr>
            <a:xfrm>
              <a:off x="121604" y="756558"/>
              <a:ext cx="4563633" cy="3850343"/>
              <a:chOff x="-1" y="-65484"/>
              <a:chExt cx="5889000" cy="588899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-65484"/>
                <a:ext cx="5889000" cy="5888999"/>
              </a:xfrm>
              <a:prstGeom prst="rect">
                <a:avLst/>
              </a:prstGeom>
            </p:spPr>
          </p:pic>
          <p:sp>
            <p:nvSpPr>
              <p:cNvPr id="6" name="Text Box 4"/>
              <p:cNvSpPr txBox="1"/>
              <p:nvPr/>
            </p:nvSpPr>
            <p:spPr>
              <a:xfrm>
                <a:off x="2472948" y="3083830"/>
                <a:ext cx="466235" cy="53522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 err="1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Λ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7" name="Text Box 5"/>
              <p:cNvSpPr txBox="1"/>
              <p:nvPr/>
            </p:nvSpPr>
            <p:spPr>
              <a:xfrm>
                <a:off x="2861097" y="3841520"/>
                <a:ext cx="590499" cy="48144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Σ</a:t>
                </a:r>
                <a:r>
                  <a:rPr lang="en-US" sz="1600" b="1" kern="1200" baseline="30000" dirty="0">
                    <a:solidFill>
                      <a:srgbClr val="0000FF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0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8" name="Text Box 6"/>
              <p:cNvSpPr txBox="1"/>
              <p:nvPr/>
            </p:nvSpPr>
            <p:spPr>
              <a:xfrm>
                <a:off x="2681783" y="4443513"/>
                <a:ext cx="542736" cy="5615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 err="1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Σ</a:t>
                </a:r>
                <a:r>
                  <a:rPr lang="en-US" sz="1600" b="1" kern="1200" baseline="30000" dirty="0">
                    <a:solidFill>
                      <a:srgbClr val="0000FF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-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53908" y="797087"/>
              <a:ext cx="2499652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baseline="30000" dirty="0" smtClean="0">
                  <a:latin typeface="Calibri"/>
                  <a:cs typeface="Calibri"/>
                </a:rPr>
                <a:t>3</a:t>
              </a:r>
              <a:r>
                <a:rPr lang="en-US" sz="1600" i="1" dirty="0" smtClean="0">
                  <a:latin typeface="Calibri"/>
                  <a:cs typeface="Calibri"/>
                </a:rPr>
                <a:t>He(</a:t>
              </a:r>
              <a:r>
                <a:rPr lang="en-US" sz="1600" i="1" dirty="0" err="1" smtClean="0">
                  <a:latin typeface="Calibri"/>
                  <a:cs typeface="Calibri"/>
                </a:rPr>
                <a:t>e,e’K</a:t>
              </a:r>
              <a:r>
                <a:rPr lang="en-US" sz="1600" i="1" baseline="30000" dirty="0" smtClean="0">
                  <a:latin typeface="Calibri"/>
                  <a:cs typeface="Calibri"/>
                </a:rPr>
                <a:t>+</a:t>
              </a:r>
              <a:r>
                <a:rPr lang="en-US" sz="1600" i="1" dirty="0" smtClean="0">
                  <a:latin typeface="Calibri"/>
                  <a:cs typeface="Calibri"/>
                </a:rPr>
                <a:t>) Reaction</a:t>
              </a:r>
              <a:endParaRPr lang="en-US" sz="1600" i="1" dirty="0">
                <a:latin typeface="Calibri"/>
                <a:cs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768" y="4309682"/>
              <a:ext cx="4161584" cy="2616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alibri"/>
                  <a:cs typeface="Calibri"/>
                </a:rPr>
                <a:t>Missing Mass (</a:t>
              </a:r>
              <a:r>
                <a:rPr lang="en-US" sz="1100" dirty="0" err="1" smtClean="0">
                  <a:latin typeface="Calibri"/>
                  <a:cs typeface="Calibri"/>
                </a:rPr>
                <a:t>GeV</a:t>
              </a:r>
              <a:r>
                <a:rPr lang="en-US" sz="1100" dirty="0" smtClean="0">
                  <a:latin typeface="Calibri"/>
                  <a:cs typeface="Calibri"/>
                </a:rPr>
                <a:t>)</a:t>
              </a:r>
              <a:endParaRPr lang="en-US" sz="1100" dirty="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78187" y="1783315"/>
            <a:ext cx="2675303" cy="1445568"/>
            <a:chOff x="1783537" y="1715766"/>
            <a:chExt cx="2675303" cy="1445568"/>
          </a:xfrm>
        </p:grpSpPr>
        <p:sp>
          <p:nvSpPr>
            <p:cNvPr id="13" name="TextBox 12"/>
            <p:cNvSpPr txBox="1"/>
            <p:nvPr/>
          </p:nvSpPr>
          <p:spPr>
            <a:xfrm>
              <a:off x="2472629" y="1715766"/>
              <a:ext cx="1986211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FF0000"/>
                  </a:solidFill>
                </a:rPr>
                <a:t>Λd</a:t>
              </a:r>
              <a:r>
                <a:rPr lang="en-US" i="1" dirty="0" smtClean="0">
                  <a:solidFill>
                    <a:srgbClr val="FF0000"/>
                  </a:solidFill>
                </a:rPr>
                <a:t>,  T = 0 and 1</a:t>
              </a:r>
            </a:p>
            <a:p>
              <a:r>
                <a:rPr lang="en-US" i="1" dirty="0" err="1" smtClean="0">
                  <a:solidFill>
                    <a:srgbClr val="FF0000"/>
                  </a:solidFill>
                </a:rPr>
                <a:t>Λpn</a:t>
              </a:r>
              <a:r>
                <a:rPr lang="en-US" i="1" dirty="0" smtClean="0">
                  <a:solidFill>
                    <a:srgbClr val="FF0000"/>
                  </a:solidFill>
                </a:rPr>
                <a:t>, T = 1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783537" y="2350735"/>
              <a:ext cx="689092" cy="810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4702050" y="756558"/>
            <a:ext cx="4441950" cy="3850343"/>
          </a:xfrm>
        </p:spPr>
        <p:txBody>
          <a:bodyPr>
            <a:normAutofit lnSpcReduction="10000"/>
          </a:bodyPr>
          <a:lstStyle/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 smtClean="0">
                <a:latin typeface="Calibri"/>
                <a:cs typeface="Calibri"/>
              </a:rPr>
              <a:t>Q</a:t>
            </a:r>
            <a:r>
              <a:rPr lang="en-US" sz="2000" i="1" baseline="30000" dirty="0" smtClean="0">
                <a:latin typeface="Calibri"/>
                <a:cs typeface="Calibri"/>
              </a:rPr>
              <a:t>2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b="1" i="1" dirty="0" smtClean="0">
                <a:latin typeface="Calibri"/>
                <a:cs typeface="Calibri"/>
              </a:rPr>
              <a:t>q</a:t>
            </a:r>
            <a:r>
              <a:rPr lang="en-US" sz="2000" dirty="0" smtClean="0">
                <a:latin typeface="Calibri"/>
                <a:cs typeface="Calibri"/>
              </a:rPr>
              <a:t> to </a:t>
            </a:r>
            <a:r>
              <a:rPr lang="en-US" sz="2000" dirty="0" err="1" smtClean="0">
                <a:latin typeface="Calibri"/>
                <a:cs typeface="Calibri"/>
              </a:rPr>
              <a:t>Λ</a:t>
            </a:r>
            <a:r>
              <a:rPr lang="en-US" sz="2000" dirty="0" smtClean="0">
                <a:latin typeface="Calibri"/>
                <a:cs typeface="Calibri"/>
              </a:rPr>
              <a:t> are identical to the proposed experiment.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>
                <a:latin typeface="Calibri"/>
                <a:cs typeface="Calibri"/>
              </a:rPr>
              <a:t>T = </a:t>
            </a:r>
            <a:r>
              <a:rPr lang="en-US" sz="2000" i="1" dirty="0" smtClean="0">
                <a:latin typeface="Calibri"/>
                <a:cs typeface="Calibri"/>
              </a:rPr>
              <a:t>1 </a:t>
            </a:r>
            <a:r>
              <a:rPr lang="en-US" sz="2000" i="1" dirty="0" err="1" smtClean="0">
                <a:latin typeface="Calibri"/>
                <a:cs typeface="Calibri"/>
              </a:rPr>
              <a:t>Λpn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i="1" dirty="0" err="1" smtClean="0">
                <a:latin typeface="Calibri"/>
                <a:cs typeface="Calibri"/>
              </a:rPr>
              <a:t>Λnn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systems are identical.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 smtClean="0">
                <a:latin typeface="Calibri"/>
                <a:cs typeface="Calibri"/>
              </a:rPr>
              <a:t>T</a:t>
            </a:r>
            <a:r>
              <a:rPr lang="en-US" sz="2000" i="1" baseline="-25000" dirty="0" smtClean="0">
                <a:latin typeface="Calibri"/>
                <a:cs typeface="Calibri"/>
              </a:rPr>
              <a:t>2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target: </a:t>
            </a:r>
            <a:r>
              <a:rPr lang="en-US" sz="2000" i="1" dirty="0" err="1" smtClean="0">
                <a:latin typeface="Calibri"/>
                <a:cs typeface="Calibri"/>
              </a:rPr>
              <a:t>Λ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 Σ</a:t>
            </a:r>
            <a:r>
              <a:rPr lang="en-US" sz="2000" i="1" baseline="30000" dirty="0" smtClean="0">
                <a:latin typeface="Calibri"/>
                <a:cs typeface="Calibri"/>
              </a:rPr>
              <a:t>0</a:t>
            </a:r>
            <a:r>
              <a:rPr lang="en-US" sz="2000" dirty="0" smtClean="0">
                <a:latin typeface="Calibri"/>
                <a:cs typeface="Calibri"/>
              </a:rPr>
              <a:t> productions are reduced by 2 while </a:t>
            </a:r>
            <a:r>
              <a:rPr lang="en-US" sz="2000" dirty="0" err="1" smtClean="0">
                <a:latin typeface="Calibri"/>
                <a:cs typeface="Calibri"/>
              </a:rPr>
              <a:t>Σ</a:t>
            </a:r>
            <a:r>
              <a:rPr lang="en-US" sz="2000" i="1" baseline="30000" dirty="0" smtClean="0">
                <a:latin typeface="Calibri"/>
                <a:cs typeface="Calibri"/>
              </a:rPr>
              <a:t>-</a:t>
            </a:r>
            <a:r>
              <a:rPr lang="en-US" sz="2000" dirty="0" smtClean="0">
                <a:latin typeface="Calibri"/>
                <a:cs typeface="Calibri"/>
              </a:rPr>
              <a:t> increases by 2.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 err="1" smtClean="0">
                <a:latin typeface="Calibri"/>
                <a:cs typeface="Calibri"/>
              </a:rPr>
              <a:t>Λnn</a:t>
            </a:r>
            <a:r>
              <a:rPr lang="en-US" sz="2000" dirty="0" smtClean="0">
                <a:latin typeface="Calibri"/>
                <a:cs typeface="Calibri"/>
              </a:rPr>
              <a:t> resonance is expected to locate within ~1 MeV above threshold, no quasi-free distribution influence.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dirty="0" smtClean="0">
                <a:latin typeface="Calibri"/>
                <a:cs typeface="Calibri"/>
              </a:rPr>
              <a:t>The known information from E91-016 helped to a reliable estimate on yield, singles rate, and ACC rate.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35116" y="4998690"/>
            <a:ext cx="8904169" cy="185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Expected Resonance Yield Rate</a:t>
            </a:r>
            <a:endParaRPr lang="en-US" sz="24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Ratio of </a:t>
            </a:r>
            <a:r>
              <a:rPr lang="en-US" sz="2000" b="1" i="1" dirty="0" smtClean="0">
                <a:solidFill>
                  <a:srgbClr val="000090"/>
                </a:solidFill>
                <a:latin typeface="Calibri"/>
                <a:cs typeface="Calibri"/>
              </a:rPr>
              <a:t>FSI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events over the entire </a:t>
            </a:r>
            <a:r>
              <a:rPr lang="en-US" sz="2000" b="1" i="1" dirty="0" err="1" smtClean="0">
                <a:solidFill>
                  <a:srgbClr val="000090"/>
                </a:solidFill>
                <a:latin typeface="Calibri"/>
                <a:cs typeface="Calibri"/>
              </a:rPr>
              <a:t>Λ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production:  ≥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3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%  (excluding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Σ</a:t>
            </a:r>
            <a:r>
              <a:rPr lang="en-US" sz="2000" b="1" i="1" baseline="30000" dirty="0" smtClean="0">
                <a:solidFill>
                  <a:srgbClr val="000090"/>
                </a:solidFill>
                <a:latin typeface="Calibri"/>
                <a:cs typeface="Calibri"/>
              </a:rPr>
              <a:t>0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and </a:t>
            </a:r>
            <a:r>
              <a:rPr lang="en-US" sz="2000" b="1" dirty="0" err="1">
                <a:solidFill>
                  <a:srgbClr val="000090"/>
                </a:solidFill>
                <a:latin typeface="Calibri"/>
                <a:cs typeface="Calibri"/>
              </a:rPr>
              <a:t>Σ</a:t>
            </a:r>
            <a:r>
              <a:rPr lang="en-US" sz="2000" b="1" i="1" baseline="30000" dirty="0" smtClean="0">
                <a:solidFill>
                  <a:srgbClr val="000090"/>
                </a:solidFill>
                <a:latin typeface="Calibri"/>
                <a:cs typeface="Calibri"/>
              </a:rPr>
              <a:t>-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).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The entire </a:t>
            </a:r>
            <a:r>
              <a:rPr lang="en-US" sz="2000" b="1" i="1" dirty="0" smtClean="0">
                <a:solidFill>
                  <a:srgbClr val="000090"/>
                </a:solidFill>
                <a:latin typeface="Calibri"/>
                <a:cs typeface="Calibri"/>
              </a:rPr>
              <a:t>FSI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 should be pulled into the expected resonance.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Taking 3% as the minimum, </a:t>
            </a:r>
            <a:r>
              <a:rPr lang="en-US" sz="2000" b="1" u="sng" dirty="0" smtClean="0">
                <a:solidFill>
                  <a:srgbClr val="000090"/>
                </a:solidFill>
                <a:latin typeface="Calibri"/>
                <a:cs typeface="Calibri"/>
              </a:rPr>
              <a:t>60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counts from </a:t>
            </a:r>
            <a:r>
              <a:rPr lang="en-US" sz="2000" b="1" u="sng" dirty="0" smtClean="0">
                <a:solidFill>
                  <a:srgbClr val="000090"/>
                </a:solidFill>
                <a:latin typeface="Calibri"/>
                <a:cs typeface="Calibri"/>
              </a:rPr>
              <a:t>5 PAC days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are expected.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4595331"/>
            <a:ext cx="4798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A. </a:t>
            </a:r>
            <a:r>
              <a:rPr lang="en-US" sz="1200" dirty="0" err="1">
                <a:latin typeface="Calibri"/>
                <a:cs typeface="Calibri"/>
              </a:rPr>
              <a:t>Uzzle</a:t>
            </a:r>
            <a:r>
              <a:rPr lang="en-US" sz="1200" dirty="0">
                <a:latin typeface="Calibri"/>
                <a:cs typeface="Calibri"/>
              </a:rPr>
              <a:t>, </a:t>
            </a:r>
            <a:r>
              <a:rPr lang="en-US" sz="1200" dirty="0" smtClean="0">
                <a:latin typeface="Calibri"/>
                <a:cs typeface="Calibri"/>
              </a:rPr>
              <a:t>Ph.D. dissertation and F. </a:t>
            </a:r>
            <a:r>
              <a:rPr lang="en-US" sz="1200" dirty="0" err="1" smtClean="0">
                <a:latin typeface="Calibri"/>
                <a:cs typeface="Calibri"/>
              </a:rPr>
              <a:t>Dohrmann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r>
              <a:rPr lang="en-US" sz="1200" i="1" dirty="0" smtClean="0">
                <a:latin typeface="Calibri"/>
                <a:cs typeface="Calibri"/>
              </a:rPr>
              <a:t>et al.</a:t>
            </a:r>
            <a:r>
              <a:rPr lang="en-US" sz="1200" dirty="0" smtClean="0">
                <a:latin typeface="Calibri"/>
                <a:cs typeface="Calibri"/>
              </a:rPr>
              <a:t>, PRL </a:t>
            </a:r>
            <a:r>
              <a:rPr lang="en-US" sz="1200" b="1" dirty="0" smtClean="0">
                <a:latin typeface="Calibri"/>
                <a:cs typeface="Calibri"/>
              </a:rPr>
              <a:t>93</a:t>
            </a:r>
            <a:r>
              <a:rPr lang="en-US" sz="1200" dirty="0" smtClean="0">
                <a:latin typeface="Calibri"/>
                <a:cs typeface="Calibri"/>
              </a:rPr>
              <a:t>, 242501 (2004).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9325" y="1175368"/>
            <a:ext cx="162141" cy="3012990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Times New Roman"/>
                <a:cs typeface="Times New Roman"/>
              </a:rPr>
              <a:t> 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375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6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6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EXPECTED RESULT - SIMULATIONS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148627" y="5606639"/>
            <a:ext cx="8877146" cy="1251361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With 5 PAC days of data acquisition, a peak should be observed - </a:t>
            </a:r>
            <a:r>
              <a:rPr lang="en-US" sz="2000" b="1" i="1" dirty="0" smtClean="0">
                <a:solidFill>
                  <a:srgbClr val="FF0000"/>
                </a:solidFill>
                <a:latin typeface="Century"/>
                <a:cs typeface="Century"/>
              </a:rPr>
              <a:t>Minimum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With 10 PAC days, a solid determination on </a:t>
            </a:r>
            <a:r>
              <a:rPr lang="en-US" sz="2000" b="1" i="1" dirty="0">
                <a:solidFill>
                  <a:srgbClr val="FF0000"/>
                </a:solidFill>
                <a:latin typeface="Century"/>
                <a:cs typeface="Century"/>
              </a:rPr>
              <a:t>B</a:t>
            </a:r>
            <a:r>
              <a:rPr lang="en-US" sz="2000" b="1" i="1" baseline="-25000" dirty="0">
                <a:solidFill>
                  <a:srgbClr val="FF0000"/>
                </a:solidFill>
                <a:latin typeface="Century"/>
                <a:cs typeface="Century"/>
              </a:rPr>
              <a:t>Λ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 </a:t>
            </a:r>
            <a:r>
              <a:rPr lang="en-US" sz="2000" b="1" i="1" dirty="0" err="1" smtClean="0">
                <a:solidFill>
                  <a:srgbClr val="FF0000"/>
                </a:solidFill>
                <a:latin typeface="Century"/>
                <a:cs typeface="Century"/>
              </a:rPr>
              <a:t>Γ</a:t>
            </a:r>
            <a:r>
              <a:rPr lang="en-US" sz="2000" dirty="0" smtClean="0">
                <a:latin typeface="Calibri"/>
                <a:cs typeface="Calibri"/>
              </a:rPr>
              <a:t>  can be achievement.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770067"/>
            <a:ext cx="9144000" cy="4462855"/>
            <a:chOff x="0" y="661987"/>
            <a:chExt cx="9144000" cy="4462855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661987"/>
              <a:ext cx="9144000" cy="4107033"/>
              <a:chOff x="0" y="851127"/>
              <a:chExt cx="9144000" cy="4107033"/>
            </a:xfrm>
          </p:grpSpPr>
          <p:pic>
            <p:nvPicPr>
              <p:cNvPr id="5" name="Picture 4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29407"/>
                <a:ext cx="9144000" cy="37287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0" y="851127"/>
                <a:ext cx="4472351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5 PAC days:  ~ 60 counts</a:t>
                </a:r>
                <a:endParaRPr lang="en-US" sz="20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337236" y="854917"/>
                <a:ext cx="4806764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10 PAC days:  ~ 120 counts</a:t>
                </a:r>
                <a:endParaRPr lang="en-US" sz="20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0" y="4755510"/>
              <a:ext cx="91440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smtClean="0">
                  <a:latin typeface="Calibri"/>
                  <a:cs typeface="Calibri"/>
                </a:rPr>
                <a:t>Assumptions:</a:t>
              </a:r>
              <a:r>
                <a:rPr lang="en-US" dirty="0" smtClean="0">
                  <a:latin typeface="Calibri"/>
                  <a:cs typeface="Calibri"/>
                </a:rPr>
                <a:t>  Gaussian peak @ </a:t>
              </a:r>
              <a:r>
                <a:rPr lang="en-US" b="1" i="1" dirty="0" smtClean="0">
                  <a:solidFill>
                    <a:srgbClr val="FF0000"/>
                  </a:solidFill>
                  <a:latin typeface="Century"/>
                  <a:cs typeface="Century"/>
                </a:rPr>
                <a:t>B</a:t>
              </a:r>
              <a:r>
                <a:rPr lang="en-US" b="1" i="1" baseline="-25000" dirty="0" smtClean="0">
                  <a:solidFill>
                    <a:srgbClr val="FF0000"/>
                  </a:solidFill>
                  <a:latin typeface="Century"/>
                  <a:cs typeface="Century"/>
                </a:rPr>
                <a:t>Λ</a:t>
              </a:r>
              <a:r>
                <a:rPr lang="en-US" dirty="0" smtClean="0">
                  <a:latin typeface="Calibri"/>
                  <a:cs typeface="Calibri"/>
                </a:rPr>
                <a:t> = 0.5 MeV, </a:t>
              </a:r>
              <a:r>
                <a:rPr lang="en-US" b="1" i="1" dirty="0" err="1" smtClean="0">
                  <a:solidFill>
                    <a:srgbClr val="FF0000"/>
                  </a:solidFill>
                  <a:latin typeface="Century"/>
                  <a:cs typeface="Century"/>
                </a:rPr>
                <a:t>Γ</a:t>
              </a:r>
              <a:r>
                <a:rPr lang="en-US" dirty="0" smtClean="0">
                  <a:latin typeface="Century"/>
                  <a:cs typeface="Century"/>
                </a:rPr>
                <a:t> </a:t>
              </a:r>
              <a:r>
                <a:rPr lang="en-US" dirty="0" smtClean="0">
                  <a:latin typeface="Calibri"/>
                  <a:cs typeface="Calibri"/>
                </a:rPr>
                <a:t>= 0.5 MeV, energy resolution 2 MeV FWHM</a:t>
              </a:r>
              <a:endParaRPr lang="en-US" dirty="0" smtClean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79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14871</TotalTime>
  <Words>1450</Words>
  <Application>Microsoft Macintosh PowerPoint</Application>
  <PresentationFormat>On-screen Show (4:3)</PresentationFormat>
  <Paragraphs>156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Determining the Unknown Λn Interaction by Investigating the Λnn Resonance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Unknown Λn Interaction by Investigating the Λnn Resonance </dc:title>
  <dc:creator>tangl</dc:creator>
  <cp:lastModifiedBy>tangl</cp:lastModifiedBy>
  <cp:revision>85</cp:revision>
  <dcterms:created xsi:type="dcterms:W3CDTF">2017-06-09T18:16:16Z</dcterms:created>
  <dcterms:modified xsi:type="dcterms:W3CDTF">2017-06-20T02:07:50Z</dcterms:modified>
</cp:coreProperties>
</file>